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1" r:id="rId2"/>
  </p:sldMasterIdLst>
  <p:notesMasterIdLst>
    <p:notesMasterId r:id="rId41"/>
  </p:notesMasterIdLst>
  <p:sldIdLst>
    <p:sldId id="477" r:id="rId3"/>
    <p:sldId id="478" r:id="rId4"/>
    <p:sldId id="479" r:id="rId5"/>
    <p:sldId id="740" r:id="rId6"/>
    <p:sldId id="711" r:id="rId7"/>
    <p:sldId id="480" r:id="rId8"/>
    <p:sldId id="739" r:id="rId9"/>
    <p:sldId id="713" r:id="rId10"/>
    <p:sldId id="741" r:id="rId11"/>
    <p:sldId id="750" r:id="rId12"/>
    <p:sldId id="749" r:id="rId13"/>
    <p:sldId id="742" r:id="rId14"/>
    <p:sldId id="743" r:id="rId15"/>
    <p:sldId id="732" r:id="rId16"/>
    <p:sldId id="753" r:id="rId17"/>
    <p:sldId id="744" r:id="rId18"/>
    <p:sldId id="736" r:id="rId19"/>
    <p:sldId id="737" r:id="rId20"/>
    <p:sldId id="752" r:id="rId21"/>
    <p:sldId id="458" r:id="rId22"/>
    <p:sldId id="459" r:id="rId23"/>
    <p:sldId id="460" r:id="rId24"/>
    <p:sldId id="461" r:id="rId25"/>
    <p:sldId id="462" r:id="rId26"/>
    <p:sldId id="470" r:id="rId27"/>
    <p:sldId id="471" r:id="rId28"/>
    <p:sldId id="472" r:id="rId29"/>
    <p:sldId id="473" r:id="rId30"/>
    <p:sldId id="463" r:id="rId31"/>
    <p:sldId id="464" r:id="rId32"/>
    <p:sldId id="465" r:id="rId33"/>
    <p:sldId id="466" r:id="rId34"/>
    <p:sldId id="467" r:id="rId35"/>
    <p:sldId id="468" r:id="rId36"/>
    <p:sldId id="717" r:id="rId37"/>
    <p:sldId id="715" r:id="rId38"/>
    <p:sldId id="716" r:id="rId39"/>
    <p:sldId id="718" r:id="rId4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0767E7A-A91A-DE47-B985-2D1DF935AA0B}">
          <p14:sldIdLst>
            <p14:sldId id="477"/>
            <p14:sldId id="478"/>
            <p14:sldId id="479"/>
            <p14:sldId id="740"/>
            <p14:sldId id="711"/>
            <p14:sldId id="480"/>
            <p14:sldId id="739"/>
            <p14:sldId id="713"/>
            <p14:sldId id="741"/>
            <p14:sldId id="750"/>
            <p14:sldId id="749"/>
            <p14:sldId id="742"/>
            <p14:sldId id="743"/>
            <p14:sldId id="732"/>
            <p14:sldId id="753"/>
            <p14:sldId id="744"/>
            <p14:sldId id="736"/>
            <p14:sldId id="737"/>
            <p14:sldId id="752"/>
            <p14:sldId id="458"/>
            <p14:sldId id="459"/>
            <p14:sldId id="460"/>
            <p14:sldId id="461"/>
            <p14:sldId id="462"/>
            <p14:sldId id="470"/>
            <p14:sldId id="471"/>
            <p14:sldId id="472"/>
            <p14:sldId id="473"/>
            <p14:sldId id="463"/>
            <p14:sldId id="464"/>
            <p14:sldId id="465"/>
            <p14:sldId id="466"/>
            <p14:sldId id="467"/>
            <p14:sldId id="468"/>
            <p14:sldId id="717"/>
            <p14:sldId id="715"/>
            <p14:sldId id="716"/>
            <p14:sldId id="71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3636A8"/>
    <a:srgbClr val="FF0000"/>
    <a:srgbClr val="ECF5FA"/>
    <a:srgbClr val="2646D0"/>
    <a:srgbClr val="66FFFF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505" autoAdjust="0"/>
    <p:restoredTop sz="96341" autoAdjust="0"/>
  </p:normalViewPr>
  <p:slideViewPr>
    <p:cSldViewPr>
      <p:cViewPr varScale="1">
        <p:scale>
          <a:sx n="69" d="100"/>
          <a:sy n="69" d="100"/>
        </p:scale>
        <p:origin x="820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380E91-846E-4F3D-ACCA-64F386F9CD3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396C211-89E9-405F-AC5A-218DC9F917F0}">
      <dgm:prSet/>
      <dgm:spPr>
        <a:ln w="50800" cap="rnd"/>
        <a:effectLst>
          <a:outerShdw blurRad="50800" dist="50800" dir="5400000" algn="ctr" rotWithShape="0">
            <a:srgbClr val="00B050">
              <a:alpha val="74000"/>
            </a:srgbClr>
          </a:outerShdw>
        </a:effectLst>
      </dgm:spPr>
      <dgm:t>
        <a:bodyPr/>
        <a:lstStyle/>
        <a:p>
          <a:pPr rtl="0"/>
          <a:r>
            <a:rPr lang="ru-RU" b="1" dirty="0" smtClean="0">
              <a:solidFill>
                <a:srgbClr val="3636A8"/>
              </a:solidFill>
              <a:latin typeface="Arial Narrow" pitchFamily="34" charset="0"/>
            </a:rPr>
            <a:t>3067</a:t>
          </a:r>
          <a:endParaRPr lang="ru-RU" b="1" dirty="0">
            <a:solidFill>
              <a:srgbClr val="3636A8"/>
            </a:solidFill>
            <a:latin typeface="Arial Narrow" pitchFamily="34" charset="0"/>
          </a:endParaRPr>
        </a:p>
        <a:p>
          <a:pPr rtl="0"/>
          <a:r>
            <a:rPr lang="ru-RU" b="1" dirty="0" smtClean="0">
              <a:solidFill>
                <a:srgbClr val="3636A8"/>
              </a:solidFill>
              <a:latin typeface="Arial Narrow" pitchFamily="34" charset="0"/>
            </a:rPr>
            <a:t>человек</a:t>
          </a:r>
          <a:endParaRPr lang="ru-RU" b="1" dirty="0">
            <a:solidFill>
              <a:srgbClr val="3636A8"/>
            </a:solidFill>
            <a:latin typeface="Arial Narrow" pitchFamily="34" charset="0"/>
          </a:endParaRPr>
        </a:p>
      </dgm:t>
    </dgm:pt>
    <dgm:pt modelId="{0871DFD7-98B1-414E-8C43-DF3544660266}" type="parTrans" cxnId="{FCE33FBE-0BB0-4368-8C38-7C6FB17EA055}">
      <dgm:prSet/>
      <dgm:spPr/>
      <dgm:t>
        <a:bodyPr/>
        <a:lstStyle/>
        <a:p>
          <a:endParaRPr lang="ru-RU"/>
        </a:p>
      </dgm:t>
    </dgm:pt>
    <dgm:pt modelId="{A82495AC-91D1-4E42-A0EF-2E4C25D6D770}" type="sibTrans" cxnId="{FCE33FBE-0BB0-4368-8C38-7C6FB17EA055}">
      <dgm:prSet/>
      <dgm:spPr/>
      <dgm:t>
        <a:bodyPr/>
        <a:lstStyle/>
        <a:p>
          <a:endParaRPr lang="ru-RU"/>
        </a:p>
      </dgm:t>
    </dgm:pt>
    <dgm:pt modelId="{8E47D55A-A157-4087-9466-EDF39BE854A0}" type="pres">
      <dgm:prSet presAssocID="{CF380E91-846E-4F3D-ACCA-64F386F9CD3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FAE0D5-E137-45E8-BEEE-1EB15E118A35}" type="pres">
      <dgm:prSet presAssocID="{5396C211-89E9-405F-AC5A-218DC9F917F0}" presName="node" presStyleLbl="node1" presStyleIdx="0" presStyleCnt="1" custScaleX="123971" custLinFactNeighborX="-14304" custLinFactNeighborY="-14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E33FBE-0BB0-4368-8C38-7C6FB17EA055}" srcId="{CF380E91-846E-4F3D-ACCA-64F386F9CD3B}" destId="{5396C211-89E9-405F-AC5A-218DC9F917F0}" srcOrd="0" destOrd="0" parTransId="{0871DFD7-98B1-414E-8C43-DF3544660266}" sibTransId="{A82495AC-91D1-4E42-A0EF-2E4C25D6D770}"/>
    <dgm:cxn modelId="{6E899627-4A0C-42A9-A495-2FF8DB213EC2}" type="presOf" srcId="{CF380E91-846E-4F3D-ACCA-64F386F9CD3B}" destId="{8E47D55A-A157-4087-9466-EDF39BE854A0}" srcOrd="0" destOrd="0" presId="urn:microsoft.com/office/officeart/2005/8/layout/default"/>
    <dgm:cxn modelId="{95F7B2EC-188E-401B-92AB-0EE79BA6E666}" type="presOf" srcId="{5396C211-89E9-405F-AC5A-218DC9F917F0}" destId="{DCFAE0D5-E137-45E8-BEEE-1EB15E118A35}" srcOrd="0" destOrd="0" presId="urn:microsoft.com/office/officeart/2005/8/layout/default"/>
    <dgm:cxn modelId="{2B2CB0C4-61FE-4F43-AB80-1E238A31B7D3}" type="presParOf" srcId="{8E47D55A-A157-4087-9466-EDF39BE854A0}" destId="{DCFAE0D5-E137-45E8-BEEE-1EB15E118A35}" srcOrd="0" destOrd="0" presId="urn:microsoft.com/office/officeart/2005/8/layout/default"/>
  </dgm:cxnLst>
  <dgm:bg/>
  <dgm:whole>
    <a:ln w="38100" cmpd="sng">
      <a:gradFill>
        <a:gsLst>
          <a:gs pos="0">
            <a:srgbClr val="00B050"/>
          </a:gs>
          <a:gs pos="50000">
            <a:schemeClr val="accent1">
              <a:shade val="67500"/>
              <a:satMod val="115000"/>
            </a:schemeClr>
          </a:gs>
          <a:gs pos="100000">
            <a:schemeClr val="accent1">
              <a:shade val="100000"/>
              <a:satMod val="115000"/>
            </a:schemeClr>
          </a:gs>
        </a:gsLst>
        <a:lin ang="5400000" scaled="0"/>
      </a:gra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FAE0D5-E137-45E8-BEEE-1EB15E118A35}">
      <dsp:nvSpPr>
        <dsp:cNvPr id="0" name=""/>
        <dsp:cNvSpPr/>
      </dsp:nvSpPr>
      <dsp:spPr>
        <a:xfrm>
          <a:off x="0" y="0"/>
          <a:ext cx="2221427" cy="10751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rnd" cmpd="sng" algn="ctr">
          <a:solidFill>
            <a:scrgbClr r="0" g="0" b="0"/>
          </a:solidFill>
          <a:prstDash val="solid"/>
        </a:ln>
        <a:effectLst>
          <a:outerShdw blurRad="50800" dist="50800" dir="5400000" algn="ctr" rotWithShape="0">
            <a:srgbClr val="00B050">
              <a:alpha val="74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rgbClr val="3636A8"/>
              </a:solidFill>
              <a:latin typeface="Arial Narrow" pitchFamily="34" charset="0"/>
            </a:rPr>
            <a:t>3067</a:t>
          </a:r>
          <a:endParaRPr lang="ru-RU" sz="2700" b="1" kern="1200" dirty="0">
            <a:solidFill>
              <a:srgbClr val="3636A8"/>
            </a:solidFill>
            <a:latin typeface="Arial Narrow" pitchFamily="34" charset="0"/>
          </a:endParaRPr>
        </a:p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rgbClr val="3636A8"/>
              </a:solidFill>
              <a:latin typeface="Arial Narrow" pitchFamily="34" charset="0"/>
            </a:rPr>
            <a:t>человек</a:t>
          </a:r>
          <a:endParaRPr lang="ru-RU" sz="2700" b="1" kern="1200" dirty="0">
            <a:solidFill>
              <a:srgbClr val="3636A8"/>
            </a:solidFill>
            <a:latin typeface="Arial Narrow" pitchFamily="34" charset="0"/>
          </a:endParaRPr>
        </a:p>
      </dsp:txBody>
      <dsp:txXfrm>
        <a:off x="0" y="0"/>
        <a:ext cx="2221427" cy="10751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E22A7-B229-4F8E-9B21-3B6D82FE8EEA}" type="datetimeFigureOut">
              <a:rPr lang="ru-RU" smtClean="0"/>
              <a:pPr/>
              <a:t>26.02.2021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13A0D-6328-4883-A767-33D382F2DE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935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13A0D-6328-4883-A767-33D382F2DE84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4995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13A0D-6328-4883-A767-33D382F2DE84}" type="slidenum">
              <a:rPr lang="ru-RU" smtClean="0"/>
              <a:pPr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8635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13A0D-6328-4883-A767-33D382F2DE84}" type="slidenum">
              <a:rPr lang="ru-RU" smtClean="0"/>
              <a:pPr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8269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13A0D-6328-4883-A767-33D382F2DE84}" type="slidenum">
              <a:rPr lang="ru-RU" smtClean="0"/>
              <a:pPr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39807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13A0D-6328-4883-A767-33D382F2DE84}" type="slidenum">
              <a:rPr lang="ru-RU" smtClean="0"/>
              <a:pPr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7829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>
            <a:lumMod val="20000"/>
            <a:lumOff val="8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5" name="Picture 7" descr="подложка_фон чистый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>
            <a:lumMod val="20000"/>
            <a:lumOff val="8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5" name="Picture 7" descr="фон_чистый совсем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4363262D3DDF139458EC7C877F29B8D3D383D61AE60D849ADB08A13E52B1425B9DDA1AA3BDFED8939BB7DD5F328A0DD45CE30090C0bCU0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4680520"/>
          </a:xfrm>
        </p:spPr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Об итогах работы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Верх-</a:t>
            </a:r>
            <a:r>
              <a:rPr lang="ru-RU" b="1" dirty="0" err="1">
                <a:solidFill>
                  <a:srgbClr val="FF0000"/>
                </a:solidFill>
              </a:rPr>
              <a:t>Исетской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районной организации Профсоюза 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за 2020 год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44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2CAFA4D-89C5-824E-BB06-323D0A038B06}"/>
              </a:ext>
            </a:extLst>
          </p:cNvPr>
          <p:cNvSpPr/>
          <p:nvPr/>
        </p:nvSpPr>
        <p:spPr>
          <a:xfrm>
            <a:off x="2286000" y="335846"/>
            <a:ext cx="646246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 </a:t>
            </a:r>
            <a:endParaRPr lang="ru-RU" dirty="0"/>
          </a:p>
          <a:p>
            <a:pPr algn="ctr"/>
            <a:r>
              <a:rPr lang="ru-RU" b="1" dirty="0"/>
              <a:t>ПРАВОВАЯ РАБОТА, ЮРИДИЧЕСКАЯ ЗАЩИТА ПРАВ И ИНТЕРЕСОВ ЧЛЕНОВ ПРОФСОЮЗА</a:t>
            </a:r>
            <a:endParaRPr lang="ru-RU" dirty="0"/>
          </a:p>
          <a:p>
            <a:pPr indent="457200" algn="just"/>
            <a:r>
              <a:rPr lang="ru-RU" kern="1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Mangal" panose="02040503050203030202" pitchFamily="18" charset="0"/>
              </a:rPr>
              <a:t>Правовое представительство и юридическая защита трудовых прав и социально-экономических интересов членов Профсоюза осуществляется</a:t>
            </a:r>
            <a:r>
              <a:rPr lang="ru-RU" kern="100" dirty="0">
                <a:latin typeface="Times New Roman" panose="02020603050405020304" pitchFamily="18" charset="0"/>
                <a:ea typeface="Arial Unicode MS" panose="020B0604020202020204" pitchFamily="34" charset="-128"/>
                <a:cs typeface="Mangal" panose="02040503050203030202" pitchFamily="18" charset="0"/>
              </a:rPr>
              <a:t> в соответствии с правоустанавливающими документами Общероссийского Профсоюза образования и Основными направлениями деятельности районной организации Профсоюза.</a:t>
            </a:r>
            <a:endParaRPr lang="ru-RU" sz="1100" kern="100" dirty="0">
              <a:latin typeface="Arial" panose="020B0604020202020204" pitchFamily="34" charset="0"/>
              <a:ea typeface="Arial Unicode MS" panose="020B0604020202020204" pitchFamily="34" charset="-128"/>
              <a:cs typeface="Mangal" panose="02040503050203030202" pitchFamily="18" charset="0"/>
            </a:endParaRPr>
          </a:p>
          <a:p>
            <a:pPr indent="457200" algn="just"/>
            <a:r>
              <a:rPr lang="ru-RU" kern="1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Mangal" panose="02040503050203030202" pitchFamily="18" charset="0"/>
              </a:rPr>
              <a:t>Эффективность правозащитной деятельности обеспечивается системным и профессиональным функционированием правовой инспекции труда, которая</a:t>
            </a:r>
            <a:r>
              <a:rPr lang="ru-RU" kern="100" dirty="0">
                <a:latin typeface="Times New Roman" panose="02020603050405020304" pitchFamily="18" charset="0"/>
                <a:ea typeface="Arial Unicode MS" panose="020B0604020202020204" pitchFamily="34" charset="-128"/>
                <a:cs typeface="Mangal" panose="02040503050203030202" pitchFamily="18" charset="0"/>
              </a:rPr>
              <a:t> включает 2 главных   и 90 внештатных правовых инспектора труда Профсоюза. </a:t>
            </a:r>
            <a:endParaRPr lang="ru-RU" sz="1100" kern="100" dirty="0">
              <a:latin typeface="Arial" panose="020B0604020202020204" pitchFamily="34" charset="0"/>
              <a:ea typeface="Arial Unicode MS" panose="020B0604020202020204" pitchFamily="34" charset="-128"/>
              <a:cs typeface="Mangal" panose="02040503050203030202" pitchFamily="18" charset="0"/>
            </a:endParaRPr>
          </a:p>
          <a:p>
            <a:pPr indent="457200" algn="just"/>
            <a:r>
              <a:rPr lang="ru-RU" dirty="0">
                <a:latin typeface="Times New Roman" panose="02020603050405020304" pitchFamily="18" charset="0"/>
                <a:ea typeface="Batang" panose="02030600000101010101" pitchFamily="18" charset="-127"/>
                <a:cs typeface="Courier New" panose="02070309020205020404" pitchFamily="49" charset="0"/>
              </a:rPr>
              <a:t>Юридическая защите прав членов Профсоюза базируется на развития системы профсоюзного контроля за соблюдением трудового законодательства РФ, иных актов, содержащих нормы трудового права, выполнением условий коллективных договоров, соглашений.</a:t>
            </a:r>
            <a:endParaRPr lang="ru-RU" sz="1100" dirty="0">
              <a:effectLst/>
              <a:latin typeface="Courier New" panose="02070309020205020404" pitchFamily="49" charset="0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25279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CC7D9E07-1FA8-0342-AB06-D32E83DF868E}"/>
              </a:ext>
            </a:extLst>
          </p:cNvPr>
          <p:cNvSpPr/>
          <p:nvPr/>
        </p:nvSpPr>
        <p:spPr>
          <a:xfrm>
            <a:off x="1619672" y="332656"/>
            <a:ext cx="734481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ПРОФСОЮЗА ПО ОХРАНЕ ТРУДА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NewRomanPSMT"/>
              </a:rPr>
              <a:t>В течение 2020 года в рамках приемки образовательных учреждений к новому учебному годы проверены 90 организаций системы образования, где имеются профсоюзные организации. Проверены все рабочие места на соответствие правилам охраны труда. Выявлены 11 нарушений, в основном в части обеспечения специальной обувью и одеждой̆ и прохождения медосмотров. В основном категории рабочих по комплексному обслуживанию зданий, дворники лаборанты, и мойщики посуды. </a:t>
            </a:r>
            <a:endParaRPr lang="ru-RU" dirty="0"/>
          </a:p>
          <a:p>
            <a:pPr algn="just"/>
            <a:r>
              <a:rPr lang="ru-RU" dirty="0">
                <a:latin typeface="TimesNewRomanPSMT"/>
              </a:rPr>
              <a:t>Как показал анализ причин нарушений в основном это было связано с отсутствием полноценного финансирования со стороны местного бюджета. Средства выделенные в текущем году на мероприятия по охране труда направлены на профилактику заболеванием </a:t>
            </a:r>
            <a:r>
              <a:rPr lang="en" dirty="0">
                <a:latin typeface="TimesNewRomanPSMT"/>
              </a:rPr>
              <a:t>COVID-19. </a:t>
            </a:r>
            <a:endParaRPr lang="en" dirty="0"/>
          </a:p>
          <a:p>
            <a:pPr algn="just"/>
            <a:r>
              <a:rPr lang="ru-RU" dirty="0">
                <a:latin typeface="TimesNewRomanPSMT"/>
              </a:rPr>
              <a:t>На заседании президиума райкома профсоюза в январе 2021 года, после завершения режима повышенной готовности из-за пандемии </a:t>
            </a:r>
            <a:r>
              <a:rPr lang="en" dirty="0">
                <a:latin typeface="TimesNewRomanPSMT"/>
              </a:rPr>
              <a:t>COVID-19, </a:t>
            </a:r>
            <a:r>
              <a:rPr lang="ru-RU" dirty="0">
                <a:latin typeface="TimesNewRomanPSMT"/>
              </a:rPr>
              <a:t>запланировано рассмотрение итогов работы по охране труда в 2020 году. </a:t>
            </a:r>
            <a:endParaRPr lang="ru-RU" dirty="0"/>
          </a:p>
          <a:p>
            <a:pPr algn="just"/>
            <a:r>
              <a:rPr lang="ru-RU" dirty="0">
                <a:latin typeface="TimesNewRomanPSMT"/>
              </a:rPr>
              <a:t>В рамках оказания помощи первичным профсоюзным организациям проведены в течение года три совместных совещания профсоюзного актива и руководителей образовательных организаций, выполнены 15 выездов в первичные профсоюзные организации по оказанию помощи на местах.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0242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936361"/>
            <a:ext cx="3528392" cy="386858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635896" y="675169"/>
            <a:ext cx="5400600" cy="4845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контроле районного комитета Профсоюза стоят вопросы организации общественно-административного контроля, прохождения обучения  охране труда, прохождение медицинских осмотров, вопросы проведения специальной оценки условий труда, обеспечение работников спецодеждой, предоставление дополнительных отпусков,  профилактика несчастных случаев на рабочем месте, проведение и участие во Всемирном дне охраны труда 28 апреля. По рекомендации  районной организации Профсоюза  в бюджет на 2021 год заложены денежные средства на проведение СОУТ в образовательной организации, составлен график проведения данной процедуры.</a:t>
            </a:r>
            <a:endParaRPr lang="ru-RU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45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840" y="2890539"/>
            <a:ext cx="4064000" cy="304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 rot="10800000" flipH="1" flipV="1">
            <a:off x="3131840" y="1413211"/>
            <a:ext cx="56886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Успешность деятельности Профсоюза во многом зависит от </a:t>
            </a:r>
            <a:r>
              <a:rPr lang="ru-RU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состояния внутрисоюзной организационной  работы,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включая его кадровое укрепление, повышение профессионализма, совершенствование </a:t>
            </a: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информационной работы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224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8524EA-6FBD-4BB3-BE31-BC2DEAC6B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Обучение ППО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DD33FD0F-8078-4FD0-86B1-4CFDC477E6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0900823"/>
              </p:ext>
            </p:extLst>
          </p:nvPr>
        </p:nvGraphicFramePr>
        <p:xfrm>
          <a:off x="395536" y="1700808"/>
          <a:ext cx="8291264" cy="393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9273">
                  <a:extLst>
                    <a:ext uri="{9D8B030D-6E8A-4147-A177-3AD203B41FA5}">
                      <a16:colId xmlns:a16="http://schemas.microsoft.com/office/drawing/2014/main" val="1719947090"/>
                    </a:ext>
                  </a:extLst>
                </a:gridCol>
                <a:gridCol w="1969175">
                  <a:extLst>
                    <a:ext uri="{9D8B030D-6E8A-4147-A177-3AD203B41FA5}">
                      <a16:colId xmlns:a16="http://schemas.microsoft.com/office/drawing/2014/main" val="3779431520"/>
                    </a:ext>
                  </a:extLst>
                </a:gridCol>
                <a:gridCol w="2072816">
                  <a:extLst>
                    <a:ext uri="{9D8B030D-6E8A-4147-A177-3AD203B41FA5}">
                      <a16:colId xmlns:a16="http://schemas.microsoft.com/office/drawing/2014/main" val="16218783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indent="108000" algn="ctr"/>
                      <a:r>
                        <a:rPr lang="ru-RU" dirty="0">
                          <a:solidFill>
                            <a:srgbClr val="FF0000"/>
                          </a:solidFill>
                        </a:rPr>
                        <a:t>Категория профактива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</a:rPr>
                        <a:t>семинаров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</a:rPr>
                        <a:t>человек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117203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indent="108000" algn="l" fontAlgn="b"/>
                      <a:r>
                        <a:rPr lang="ru-RU" sz="2000" b="1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Председатели ППО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13</a:t>
                      </a:r>
                      <a:endParaRPr lang="ru-RU" sz="2000" b="0" i="0" u="none" strike="noStrike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1070</a:t>
                      </a:r>
                      <a:endParaRPr lang="ru-RU" sz="2000" b="0" i="0" u="none" strike="noStrike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4168757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indent="108000" algn="l" fontAlgn="b"/>
                      <a:r>
                        <a:rPr lang="ru-RU" sz="2000" b="1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Уполномоченные по ОТ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168</a:t>
                      </a:r>
                      <a:endParaRPr lang="ru-RU" sz="2000" b="0" i="0" u="none" strike="noStrike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9435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indent="108000" algn="l" fontAlgn="b"/>
                      <a:r>
                        <a:rPr lang="ru-RU" sz="2000" b="1" i="0" u="none" strike="noStrike" dirty="0" err="1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Ответств</a:t>
                      </a:r>
                      <a:r>
                        <a:rPr lang="ru-RU" sz="2000" b="1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.  за прав. работу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154</a:t>
                      </a:r>
                      <a:endParaRPr lang="ru-RU" sz="2000" b="0" i="0" u="none" strike="noStrike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073556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indent="108000" algn="l" fontAlgn="b"/>
                      <a:r>
                        <a:rPr lang="ru-RU" sz="2000" b="0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Председатели КРК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RU" sz="2000" b="0" i="0" u="none" strike="noStrike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78</a:t>
                      </a:r>
                      <a:endParaRPr lang="ru-RU" sz="2000" b="0" i="0" u="none" strike="noStrike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9939283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indent="108000" algn="l" fontAlgn="b"/>
                      <a:r>
                        <a:rPr lang="ru-RU" sz="2000" b="0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Отв. за инф. работу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ru-RU" sz="2000" b="0" i="0" u="none" strike="noStrike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76</a:t>
                      </a:r>
                      <a:endParaRPr lang="ru-RU" sz="2000" b="0" i="0" u="none" strike="noStrike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1361152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indent="108000" algn="l" fontAlgn="b"/>
                      <a:r>
                        <a:rPr lang="ru-RU" sz="2000" b="0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Отв. за спорт, КМР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22</a:t>
                      </a:r>
                      <a:endParaRPr lang="ru-RU" sz="2000" b="0" i="0" u="none" strike="noStrike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3386938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indent="108000" algn="l" fontAlgn="b"/>
                      <a:r>
                        <a:rPr lang="ru-RU" sz="2000" b="0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Вновь </a:t>
                      </a:r>
                      <a:r>
                        <a:rPr lang="ru-RU" sz="2000" b="0" i="0" u="none" strike="noStrike" dirty="0" err="1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избр</a:t>
                      </a:r>
                      <a:r>
                        <a:rPr lang="ru-RU" sz="2000" b="0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. пред. ППО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936486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indent="108000" algn="l" fontAlgn="b"/>
                      <a:r>
                        <a:rPr lang="ru-RU" sz="2000" b="0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Другие категории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159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2357364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indent="108000" algn="l" fontAlgn="b"/>
                      <a:r>
                        <a:rPr lang="ru-RU" sz="2000" b="1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Молодые педагоги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119</a:t>
                      </a:r>
                      <a:endParaRPr lang="ru-RU" sz="2000" b="0" i="0" u="none" strike="noStrike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72538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59074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465015-095D-49D0-8187-62C39C8D4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Конкурсы для ППО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CDB1AFA9-3274-4FE6-B604-51BFD3CCF3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1410884"/>
              </p:ext>
            </p:extLst>
          </p:nvPr>
        </p:nvGraphicFramePr>
        <p:xfrm>
          <a:off x="1265716" y="2564903"/>
          <a:ext cx="7050700" cy="2533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50700">
                  <a:extLst>
                    <a:ext uri="{9D8B030D-6E8A-4147-A177-3AD203B41FA5}">
                      <a16:colId xmlns:a16="http://schemas.microsoft.com/office/drawing/2014/main" val="3878344529"/>
                    </a:ext>
                  </a:extLst>
                </a:gridCol>
              </a:tblGrid>
              <a:tr h="1597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3636A8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конкурса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72851420"/>
                  </a:ext>
                </a:extLst>
              </a:tr>
              <a:tr h="159755">
                <a:tc>
                  <a:txBody>
                    <a:bodyPr/>
                    <a:lstStyle/>
                    <a:p>
                      <a:pPr indent="360000" algn="l" fontAlgn="ctr"/>
                      <a:r>
                        <a:rPr lang="ru-RU" sz="1600" b="1" i="0" u="none" strike="noStrike" dirty="0" smtClean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Воспитатель года-2020</a:t>
                      </a:r>
                      <a:endParaRPr lang="ru-RU" sz="1600" b="1" i="0" u="none" strike="noStrike" dirty="0">
                        <a:solidFill>
                          <a:srgbClr val="00808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32244955"/>
                  </a:ext>
                </a:extLst>
              </a:tr>
              <a:tr h="159755">
                <a:tc>
                  <a:txBody>
                    <a:bodyPr/>
                    <a:lstStyle/>
                    <a:p>
                      <a:pPr indent="360000" algn="l" fontAlgn="ctr"/>
                      <a:r>
                        <a:rPr lang="ru-RU" sz="1600" b="1" i="0" u="none" strike="noStrike" dirty="0" smtClean="0">
                          <a:solidFill>
                            <a:srgbClr val="3636A8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Мама может все</a:t>
                      </a:r>
                      <a:endParaRPr lang="ru-RU" sz="1600" b="1" i="0" u="none" strike="noStrike" dirty="0">
                        <a:solidFill>
                          <a:srgbClr val="3636A8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25393880"/>
                  </a:ext>
                </a:extLst>
              </a:tr>
              <a:tr h="159755">
                <a:tc>
                  <a:txBody>
                    <a:bodyPr/>
                    <a:lstStyle/>
                    <a:p>
                      <a:pPr indent="360000" algn="l" fontAlgn="b"/>
                      <a:r>
                        <a:rPr lang="ru-RU" sz="1600" b="1" i="0" u="none" strike="noStrike" dirty="0" smtClean="0">
                          <a:solidFill>
                            <a:srgbClr val="3636A8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Калейдоскоп талантов</a:t>
                      </a:r>
                      <a:endParaRPr lang="ru-RU" sz="1600" b="1" i="0" u="none" strike="noStrike" dirty="0">
                        <a:solidFill>
                          <a:srgbClr val="3636A8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4136006"/>
                  </a:ext>
                </a:extLst>
              </a:tr>
              <a:tr h="159755">
                <a:tc>
                  <a:txBody>
                    <a:bodyPr/>
                    <a:lstStyle/>
                    <a:p>
                      <a:pPr indent="360000" algn="l" fontAlgn="b"/>
                      <a:r>
                        <a:rPr lang="ru-RU" sz="1600" b="1" i="0" u="none" strike="noStrike" dirty="0" smtClean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Конкурс  «Мой наставник»</a:t>
                      </a:r>
                      <a:endParaRPr lang="ru-RU" sz="1600" b="1" i="0" u="none" strike="noStrike" dirty="0">
                        <a:solidFill>
                          <a:srgbClr val="00808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06096092"/>
                  </a:ext>
                </a:extLst>
              </a:tr>
              <a:tr h="159755">
                <a:tc>
                  <a:txBody>
                    <a:bodyPr/>
                    <a:lstStyle/>
                    <a:p>
                      <a:pPr indent="360000" algn="l" fontAlgn="b"/>
                      <a:r>
                        <a:rPr lang="ru-RU" sz="1600" b="1" i="0" u="none" strike="noStrike" dirty="0" smtClean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Молодой педагог-2020</a:t>
                      </a:r>
                      <a:endParaRPr lang="ru-RU" sz="1600" b="1" i="0" u="none" strike="noStrike" dirty="0">
                        <a:solidFill>
                          <a:srgbClr val="00808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73712305"/>
                  </a:ext>
                </a:extLst>
              </a:tr>
              <a:tr h="159755">
                <a:tc>
                  <a:txBody>
                    <a:bodyPr/>
                    <a:lstStyle/>
                    <a:p>
                      <a:pPr indent="360000" algn="l" fontAlgn="b"/>
                      <a:r>
                        <a:rPr lang="ru-RU" sz="1600" b="1" i="0" u="none" strike="noStrike" dirty="0" smtClean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года -2020</a:t>
                      </a:r>
                      <a:endParaRPr lang="ru-RU" sz="1600" b="1" i="0" u="none" strike="noStrike" dirty="0">
                        <a:solidFill>
                          <a:srgbClr val="00808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2848047"/>
                  </a:ext>
                </a:extLst>
              </a:tr>
              <a:tr h="159755">
                <a:tc>
                  <a:txBody>
                    <a:bodyPr/>
                    <a:lstStyle/>
                    <a:p>
                      <a:pPr indent="360000" algn="l" fontAlgn="b"/>
                      <a:r>
                        <a:rPr lang="ru-RU" sz="1600" b="1" i="0" u="none" strike="noStrike" dirty="0" smtClean="0">
                          <a:solidFill>
                            <a:srgbClr val="00808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Конкурс комиссий по охране труда</a:t>
                      </a:r>
                      <a:endParaRPr lang="ru-RU" sz="1600" b="1" i="0" u="none" strike="noStrike" dirty="0">
                        <a:solidFill>
                          <a:srgbClr val="00808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09450087"/>
                  </a:ext>
                </a:extLst>
              </a:tr>
              <a:tr h="159755">
                <a:tc>
                  <a:txBody>
                    <a:bodyPr/>
                    <a:lstStyle/>
                    <a:p>
                      <a:pPr indent="360000" algn="l" fontAlgn="b"/>
                      <a:r>
                        <a:rPr lang="ru-RU" sz="1600" b="1" i="0" u="none" strike="noStrike" dirty="0" smtClean="0">
                          <a:solidFill>
                            <a:srgbClr val="3636A8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Фотография</a:t>
                      </a:r>
                      <a:r>
                        <a:rPr lang="ru-RU" sz="1600" b="1" i="0" u="none" strike="noStrike" baseline="0" dirty="0" smtClean="0">
                          <a:solidFill>
                            <a:srgbClr val="3636A8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моего рабочего  места в рамках месячника охраны труда</a:t>
                      </a:r>
                      <a:endParaRPr lang="ru-RU" sz="1600" b="1" i="0" u="none" strike="noStrike" dirty="0">
                        <a:solidFill>
                          <a:srgbClr val="3636A8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512975"/>
                  </a:ext>
                </a:extLst>
              </a:tr>
              <a:tr h="159755">
                <a:tc>
                  <a:txBody>
                    <a:bodyPr/>
                    <a:lstStyle/>
                    <a:p>
                      <a:pPr indent="360000" algn="l" fontAlgn="b"/>
                      <a:endParaRPr lang="ru-RU" sz="1600" b="1" i="0" u="none" strike="noStrike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3814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86462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04B708-C056-4CCF-A98A-E91A86A1C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Участие в проектах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0EC5F49-F2E6-4716-BD12-57D251D759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5297925"/>
              </p:ext>
            </p:extLst>
          </p:nvPr>
        </p:nvGraphicFramePr>
        <p:xfrm>
          <a:off x="3059832" y="1417636"/>
          <a:ext cx="5256584" cy="2366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2636199804"/>
                    </a:ext>
                  </a:extLst>
                </a:gridCol>
              </a:tblGrid>
              <a:tr h="5815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Наименование </a:t>
                      </a:r>
                      <a:r>
                        <a:rPr lang="ru-RU" sz="2000" b="1" i="0" u="none" strike="noStrike" dirty="0" smtClean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проектов</a:t>
                      </a:r>
                      <a:endParaRPr lang="ru-RU" sz="2000" b="1" i="0" u="none" strike="noStrike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9806056"/>
                  </a:ext>
                </a:extLst>
              </a:tr>
              <a:tr h="357043">
                <a:tc>
                  <a:txBody>
                    <a:bodyPr/>
                    <a:lstStyle/>
                    <a:p>
                      <a:pPr marL="179388" indent="0" algn="l" fontAlgn="b"/>
                      <a:r>
                        <a:rPr lang="ru-RU" sz="2000" b="0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Фестиваль спорта и здоровья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02156892"/>
                  </a:ext>
                </a:extLst>
              </a:tr>
              <a:tr h="357043">
                <a:tc>
                  <a:txBody>
                    <a:bodyPr/>
                    <a:lstStyle/>
                    <a:p>
                      <a:pPr marL="179388" indent="0" algn="l" fontAlgn="b"/>
                      <a:r>
                        <a:rPr lang="ru-RU" sz="2000" b="0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Образовательный туризм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76204015"/>
                  </a:ext>
                </a:extLst>
              </a:tr>
              <a:tr h="357043">
                <a:tc>
                  <a:txBody>
                    <a:bodyPr/>
                    <a:lstStyle/>
                    <a:p>
                      <a:pPr marL="179388" indent="0" algn="l" fontAlgn="b"/>
                      <a:r>
                        <a:rPr lang="ru-RU" sz="2000" b="0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Социальная помощь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90139248"/>
                  </a:ext>
                </a:extLst>
              </a:tr>
              <a:tr h="357043">
                <a:tc>
                  <a:txBody>
                    <a:bodyPr/>
                    <a:lstStyle/>
                    <a:p>
                      <a:pPr marL="179388" indent="0" algn="l" fontAlgn="b"/>
                      <a:r>
                        <a:rPr lang="ru-RU" sz="2000" b="0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Дисконтная карта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35882499"/>
                  </a:ext>
                </a:extLst>
              </a:tr>
              <a:tr h="357043">
                <a:tc>
                  <a:txBody>
                    <a:bodyPr/>
                    <a:lstStyle/>
                    <a:p>
                      <a:pPr marL="179388" indent="0" algn="l" fontAlgn="b"/>
                      <a:r>
                        <a:rPr lang="ru-RU" sz="2000" b="0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Заемные средства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76556818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CF318585-D59B-4F75-8C09-D95B618FF7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2097073"/>
              </p:ext>
            </p:extLst>
          </p:nvPr>
        </p:nvGraphicFramePr>
        <p:xfrm>
          <a:off x="457200" y="3784413"/>
          <a:ext cx="4186808" cy="266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6808">
                  <a:extLst>
                    <a:ext uri="{9D8B030D-6E8A-4147-A177-3AD203B41FA5}">
                      <a16:colId xmlns:a16="http://schemas.microsoft.com/office/drawing/2014/main" val="1184233770"/>
                    </a:ext>
                  </a:extLst>
                </a:gridCol>
              </a:tblGrid>
              <a:tr h="332905">
                <a:tc>
                  <a:txBody>
                    <a:bodyPr/>
                    <a:lstStyle/>
                    <a:p>
                      <a:pPr algn="ctr" fontAlgn="ctr"/>
                      <a:endParaRPr lang="ru-RU" sz="2000" b="1" i="0" u="none" strike="noStrike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7829918"/>
                  </a:ext>
                </a:extLst>
              </a:tr>
              <a:tr h="332905">
                <a:tc>
                  <a:txBody>
                    <a:bodyPr/>
                    <a:lstStyle/>
                    <a:p>
                      <a:pPr indent="180000" algn="l" fontAlgn="ctr"/>
                      <a:r>
                        <a:rPr lang="ru-RU" sz="2000" b="0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Выходной с Профсоюзом (досуг)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51624387"/>
                  </a:ext>
                </a:extLst>
              </a:tr>
              <a:tr h="332905">
                <a:tc>
                  <a:txBody>
                    <a:bodyPr/>
                    <a:lstStyle/>
                    <a:p>
                      <a:pPr indent="180000" algn="l" fontAlgn="ctr"/>
                      <a:r>
                        <a:rPr lang="ru-RU" sz="2000" b="0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Оздоровительные проекты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74195266"/>
                  </a:ext>
                </a:extLst>
              </a:tr>
              <a:tr h="332905">
                <a:tc>
                  <a:txBody>
                    <a:bodyPr/>
                    <a:lstStyle/>
                    <a:p>
                      <a:pPr indent="180000" algn="l" fontAlgn="b"/>
                      <a:r>
                        <a:rPr lang="ru-RU" sz="2000" b="0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Профсоюз - детям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2330813"/>
                  </a:ext>
                </a:extLst>
              </a:tr>
              <a:tr h="332905">
                <a:tc>
                  <a:txBody>
                    <a:bodyPr/>
                    <a:lstStyle/>
                    <a:p>
                      <a:pPr indent="180000" algn="l" fontAlgn="b"/>
                      <a:r>
                        <a:rPr lang="ru-RU" sz="2000" b="0" i="0" u="none" strike="noStrike" dirty="0" smtClean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Профсоюзная лотерея</a:t>
                      </a:r>
                      <a:endParaRPr lang="ru-RU" sz="2000" b="0" i="0" u="none" strike="noStrike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6570533"/>
                  </a:ext>
                </a:extLst>
              </a:tr>
              <a:tr h="332905">
                <a:tc>
                  <a:txBody>
                    <a:bodyPr/>
                    <a:lstStyle/>
                    <a:p>
                      <a:pPr indent="180000" algn="l" fontAlgn="b"/>
                      <a:r>
                        <a:rPr lang="ru-RU" sz="2000" b="0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Секреты  голоса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25299162"/>
                  </a:ext>
                </a:extLst>
              </a:tr>
              <a:tr h="332905">
                <a:tc>
                  <a:txBody>
                    <a:bodyPr/>
                    <a:lstStyle/>
                    <a:p>
                      <a:pPr indent="180000" algn="l" fontAlgn="b"/>
                      <a:r>
                        <a:rPr lang="ru-RU" sz="2000" b="0" i="0" u="none" strike="noStrike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Мастер-классы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89953879"/>
                  </a:ext>
                </a:extLst>
              </a:tr>
              <a:tr h="332905">
                <a:tc>
                  <a:txBody>
                    <a:bodyPr/>
                    <a:lstStyle/>
                    <a:p>
                      <a:pPr indent="180000" algn="l" fontAlgn="b"/>
                      <a:r>
                        <a:rPr lang="ru-RU" sz="2000" b="0" i="0" u="none" strike="noStrike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Юридическая клиника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957962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1534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6AD2F1-6803-43B1-9890-49B77799E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274638"/>
            <a:ext cx="7488832" cy="1143000"/>
          </a:xfrm>
        </p:spPr>
        <p:txBody>
          <a:bodyPr/>
          <a:lstStyle/>
          <a:p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Страница организации Профсоюза на сайте </a:t>
            </a:r>
            <a:b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F59887-BEB1-4A61-B330-493DF6B0F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916832"/>
            <a:ext cx="8712968" cy="4209331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1. </a:t>
            </a: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</a:rPr>
              <a:t>Общая информация об организации (</a:t>
            </a:r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численный состав, количество ППО (структурных подразделений), ФИО председателя организации, фотография, адрес комитета, рабочий телефон, электронная почта, часы приема).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 2. </a:t>
            </a: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</a:rPr>
              <a:t>Реестр ППО </a:t>
            </a:r>
            <a:endParaRPr lang="ru-RU" sz="2000" b="1" dirty="0" smtClean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</a:rPr>
              <a:t> </a:t>
            </a:r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3. </a:t>
            </a:r>
            <a:r>
              <a:rPr lang="ru-RU" sz="2000" b="1" dirty="0" smtClean="0">
                <a:solidFill>
                  <a:srgbClr val="3636A8"/>
                </a:solidFill>
                <a:latin typeface="Arial Narrow" panose="020B0606020202030204" pitchFamily="34" charset="0"/>
              </a:rPr>
              <a:t>Новости, мероприятия  </a:t>
            </a: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</a:rPr>
              <a:t>организации (</a:t>
            </a:r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обучающие семинары (председателей, руководителей, профсоюзного актива), конкурсы для ППО (структурных подразделений), массовые мероприятия, участие в профессиональных конкурсах («Учитель года», «Воспитатель года»), работа с молодыми педагогами (СМП, «Весенняя школа», августовское мероприятие, конкурс «Молодой учитель»)).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 4. </a:t>
            </a: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</a:rPr>
              <a:t>Проекты организации для членов Профсоюза (</a:t>
            </a:r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Дисконтная карта (список организаций, участвующих в проекте), Выходной с Профсоюзом, Оздоровление, Профсоюз – детям и т. д.).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98367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1"/>
          <p:cNvSpPr>
            <a:spLocks noChangeArrowheads="1"/>
          </p:cNvSpPr>
          <p:nvPr/>
        </p:nvSpPr>
        <p:spPr bwMode="auto">
          <a:xfrm>
            <a:off x="142844" y="1714488"/>
            <a:ext cx="8858312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200" b="1" dirty="0">
                <a:solidFill>
                  <a:srgbClr val="FF0000"/>
                </a:solidFill>
                <a:latin typeface="Arial Narrow" pitchFamily="34" charset="0"/>
              </a:rPr>
              <a:t>1. Организация практической работы по защите трудовых и социальных прав членов Профсоюза:</a:t>
            </a:r>
          </a:p>
          <a:p>
            <a:r>
              <a:rPr lang="ru-RU" sz="2200" dirty="0">
                <a:solidFill>
                  <a:srgbClr val="3636A8"/>
                </a:solidFill>
                <a:latin typeface="Arial Narrow" pitchFamily="34" charset="0"/>
              </a:rPr>
              <a:t>- Анализ итогов выполнения коллективного договора;</a:t>
            </a:r>
          </a:p>
          <a:p>
            <a:pPr>
              <a:buFontTx/>
              <a:buChar char="-"/>
            </a:pPr>
            <a:r>
              <a:rPr lang="ru-RU" sz="2200" dirty="0">
                <a:solidFill>
                  <a:srgbClr val="3636A8"/>
                </a:solidFill>
                <a:latin typeface="Arial Narrow" pitchFamily="34" charset="0"/>
              </a:rPr>
              <a:t> проведение проверок правильности заключения трудовых договоров (доп. соглашений к ним) и ведения трудовых книжек </a:t>
            </a:r>
            <a:r>
              <a:rPr lang="ru-RU" sz="2200" b="1" dirty="0">
                <a:solidFill>
                  <a:srgbClr val="3636A8"/>
                </a:solidFill>
                <a:latin typeface="Arial Narrow" pitchFamily="34" charset="0"/>
              </a:rPr>
              <a:t>членов Профсоюза;</a:t>
            </a:r>
            <a:endParaRPr lang="ru-RU" sz="2200" dirty="0">
              <a:solidFill>
                <a:srgbClr val="3636A8"/>
              </a:solidFill>
              <a:latin typeface="Arial Narrow" pitchFamily="34" charset="0"/>
            </a:endParaRPr>
          </a:p>
          <a:p>
            <a:pPr>
              <a:buFontTx/>
              <a:buChar char="-"/>
            </a:pPr>
            <a:r>
              <a:rPr lang="ru-RU" sz="2200" dirty="0">
                <a:solidFill>
                  <a:srgbClr val="3636A8"/>
                </a:solidFill>
                <a:latin typeface="Arial Narrow" pitchFamily="34" charset="0"/>
              </a:rPr>
              <a:t> анкетирование по вопросам совершенствования ЛНА.</a:t>
            </a:r>
          </a:p>
          <a:p>
            <a:r>
              <a:rPr lang="ru-RU" sz="2200" b="1" dirty="0">
                <a:solidFill>
                  <a:srgbClr val="FF0000"/>
                </a:solidFill>
                <a:latin typeface="Arial Narrow" pitchFamily="34" charset="0"/>
              </a:rPr>
              <a:t>2. Организация работы по охране труда:</a:t>
            </a:r>
          </a:p>
          <a:p>
            <a:r>
              <a:rPr lang="ru-RU" sz="2200" dirty="0">
                <a:solidFill>
                  <a:srgbClr val="3636A8"/>
                </a:solidFill>
                <a:latin typeface="Arial Narrow" pitchFamily="34" charset="0"/>
              </a:rPr>
              <a:t>- проведение инструктажа на рабочем месте;</a:t>
            </a:r>
          </a:p>
          <a:p>
            <a:r>
              <a:rPr lang="ru-RU" sz="2200" dirty="0">
                <a:solidFill>
                  <a:srgbClr val="3636A8"/>
                </a:solidFill>
                <a:latin typeface="Arial Narrow" pitchFamily="34" charset="0"/>
              </a:rPr>
              <a:t>- ежемесячный контроль условий труда на рабочих местах (через проверки и участие в работе комиссий образовательной организации).</a:t>
            </a:r>
          </a:p>
          <a:p>
            <a:r>
              <a:rPr lang="ru-RU" sz="2200" b="1" dirty="0">
                <a:solidFill>
                  <a:srgbClr val="FF0000"/>
                </a:solidFill>
                <a:latin typeface="Arial Narrow" pitchFamily="34" charset="0"/>
              </a:rPr>
              <a:t>3. Информирование работников </a:t>
            </a:r>
            <a:r>
              <a:rPr lang="ru-RU" sz="2200" dirty="0">
                <a:solidFill>
                  <a:srgbClr val="3636A8"/>
                </a:solidFill>
                <a:latin typeface="Arial Narrow" pitchFamily="34" charset="0"/>
              </a:rPr>
              <a:t>о результатах работы Профсоюза, решениях вышестоящих профсоюзных органов </a:t>
            </a:r>
            <a:r>
              <a:rPr lang="ru-RU" sz="2200" b="1" dirty="0">
                <a:solidFill>
                  <a:srgbClr val="3636A8"/>
                </a:solidFill>
                <a:latin typeface="Arial Narrow" pitchFamily="34" charset="0"/>
              </a:rPr>
              <a:t>и их текущей работе</a:t>
            </a:r>
            <a:r>
              <a:rPr lang="ru-RU" sz="2200" dirty="0">
                <a:solidFill>
                  <a:srgbClr val="3636A8"/>
                </a:solidFill>
                <a:latin typeface="Arial Narrow" pitchFamily="34" charset="0"/>
              </a:rPr>
              <a:t>.</a:t>
            </a:r>
          </a:p>
          <a:p>
            <a:r>
              <a:rPr lang="ru-RU" sz="2200" b="1" dirty="0">
                <a:solidFill>
                  <a:srgbClr val="FF0000"/>
                </a:solidFill>
                <a:latin typeface="Arial Narrow" pitchFamily="34" charset="0"/>
              </a:rPr>
              <a:t>4. Обязательная организация выполнения решений </a:t>
            </a:r>
            <a:r>
              <a:rPr lang="ru-RU" sz="2200" dirty="0">
                <a:solidFill>
                  <a:srgbClr val="3636A8"/>
                </a:solidFill>
                <a:latin typeface="Arial Narrow" pitchFamily="34" charset="0"/>
              </a:rPr>
              <a:t>городского (районного) комитета Профсоюза и </a:t>
            </a:r>
            <a:r>
              <a:rPr lang="ru-RU" sz="2200" b="1" dirty="0">
                <a:solidFill>
                  <a:srgbClr val="3636A8"/>
                </a:solidFill>
                <a:latin typeface="Arial Narrow" pitchFamily="34" charset="0"/>
              </a:rPr>
              <a:t>собственных решений ППО.</a:t>
            </a:r>
          </a:p>
        </p:txBody>
      </p:sp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1928794" y="285728"/>
            <a:ext cx="635798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342900" algn="ctr">
              <a:tabLst>
                <a:tab pos="342900" algn="l"/>
              </a:tabLst>
            </a:pPr>
            <a:r>
              <a:rPr lang="ru-RU" sz="2800" b="1" dirty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Для повышения эффективности работы первичных профсоюзных организаций необходимы:</a:t>
            </a:r>
            <a:endParaRPr kumimoji="0" lang="ru-RU" sz="3200" b="0" i="0" u="none" strike="noStrike" cap="none" normalizeH="0" baseline="0" dirty="0">
              <a:ln>
                <a:noFill/>
              </a:ln>
              <a:solidFill>
                <a:srgbClr val="3636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07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2">
            <a:extLst>
              <a:ext uri="{FF2B5EF4-FFF2-40B4-BE49-F238E27FC236}">
                <a16:creationId xmlns:a16="http://schemas.microsoft.com/office/drawing/2014/main" id="{00597E08-B79E-194E-A5B8-140657EE0D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0"/>
            <a:ext cx="50561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681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1D1F442-4FF8-3944-B5C7-F998CADDB71B}"/>
              </a:ext>
            </a:extLst>
          </p:cNvPr>
          <p:cNvSpPr/>
          <p:nvPr/>
        </p:nvSpPr>
        <p:spPr>
          <a:xfrm>
            <a:off x="1619672" y="404664"/>
            <a:ext cx="7272808" cy="5465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just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Важными направлениями в работе районного комитета Профсоюза     являются:</a:t>
            </a: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Социальная защита;</a:t>
            </a:r>
            <a:endParaRPr lang="ru-RU" sz="2000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Экономическая защита;</a:t>
            </a:r>
            <a:endParaRPr lang="ru-RU" sz="2000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Правовая защита;</a:t>
            </a:r>
            <a:endParaRPr lang="ru-RU" sz="2000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Финансовая помощь;</a:t>
            </a:r>
            <a:endParaRPr lang="ru-RU" sz="2000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Информационная работа;</a:t>
            </a:r>
            <a:endParaRPr lang="ru-RU" sz="2000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Организационно-методическая помощь;</a:t>
            </a:r>
            <a:endParaRPr lang="ru-RU" sz="2000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Охрана труда;</a:t>
            </a:r>
            <a:endParaRPr lang="ru-RU" sz="2000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Оздоровление работников сферы;</a:t>
            </a:r>
            <a:endParaRPr lang="ru-RU" sz="2000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 с молодежью и ветеранами педагогического труда.          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   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14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Верх-Исетской районной организации Профсоюза работников народного образования и науки РФ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2021 год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57028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922114"/>
          </a:xfrm>
        </p:spPr>
        <p:txBody>
          <a:bodyPr/>
          <a:lstStyle/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Организационное укрепление районной организации Профсоюза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435280" cy="5616624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Уделять постоянное внимание вопросам усиления мотивации профсоюзного членства в профсоюзе на основе конкретных и реальных защитных действий.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повышения эффективности работы профсоюзных комитетов первичных профсоюзных организаций, участвовать в   конкурсах проводимых Верх-Исетской районной организацией  Профсоюза. Цель данных конкурсов: развитие и укрепление профсоюзных организаций, формирование их положительного имиджа.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агитационную и разъяснительную работу по привлечению в Профсоюз молодёжи, вовлечение ее в профсоюзную работу.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Профсоюзным комитетам проводить активную и целенаправленную работу в подборе грамотных, авторитетных, заинтересованных кадров на должность председателя первичной профсоюзной организации и в состав профсоюзного комитета.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Ежегодно проводить в начале нового учебного года акцию «Ты нужен Профсоюзу! Профсоюз нужен тебе!».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3182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>
                <a:solidFill>
                  <a:srgbClr val="FF0000"/>
                </a:solidFill>
              </a:rPr>
              <a:t> Для членов президиума Верх-Исетской районной организации</a:t>
            </a: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781128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endParaRPr lang="ru-RU" sz="2000" dirty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Совершенствовать критерии оценки эффективности работы выборных органов первичных профсоюзных организаций.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Ежеквартально и за календарный год подводить итоги участия первичных профсоюзных организаций в мероприятиях, проводимых районным комитетом Профсоюза.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Совершенствовать систему поощрения профсоюзных активистов за эффективную и многолетнюю профсоюзную работу.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Продолжить реализацию проектов «Заёмные средства», «Дисконтная карта для членов Профсоюза» и внедрить в практику членов новые проекты, направленные на улучшение социального и материального положения Профсоюза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000" dirty="0"/>
              <a:t> 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51586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/>
          <a:lstStyle/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социального партнёрства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764704"/>
            <a:ext cx="9108504" cy="536145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полной мере использовать предоставленные законодательством права по защите социальных и трудовых прав и интересов работников, внедрять коллективно-договорные отношения.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Первичным профсоюзным организациям осуществлять взаимодействие с руководителями образовательных организаций в рамках социального партнёрства через заключение коллективных договоров, принятие по согласованию с профсоюзными комитетами локальных нормативных актов образовательных организаций, регулирующих трудовые отношения.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Первичным профсоюзным организациям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ежегодно подводить итоги выполнения коллективных договоров и осуществлять контроль за их выполнением. Сторонам коллективных договоров: работодателям и председателям первичных профсоюзных организаций ежегодно отчитываться о выполнении коллективных договоров на собраниях трудовых коллективов.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Первичным профсоюзных организациям осуществлять систематический контроль за соблюдением работодателями трудовых прав работников образования, за своевременной выплатой	им заработной платы и отпускных, за предоставлением работникам льгот и гарантий, установленных трудовым законодательством и коллективными договорами. </a:t>
            </a:r>
          </a:p>
        </p:txBody>
      </p:sp>
    </p:spTree>
    <p:extLst>
      <p:ext uri="{BB962C8B-B14F-4D97-AF65-F5344CB8AC3E}">
        <p14:creationId xmlns:p14="http://schemas.microsoft.com/office/powerpoint/2010/main" val="21319537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членов президиума Верх-Исетской районной организации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904656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Районному комитету Профсоюза </a:t>
            </a:r>
            <a:r>
              <a:rPr lang="x-none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осуществлять контроль за внесением выборным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x-none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x-none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первичных профсоюзных организаций в текст при заключении коллективных договоров в образовательных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организациях </a:t>
            </a:r>
            <a:r>
              <a:rPr lang="x-none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всех мер социальной поддержки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Районному комитету Профсоюза проводить обучение участников переговорного процесса основам ведения переговоров по заключению коллективного договора, их правового регулирования.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Информировать работников о предложениях профсоюзов, ходе и результатах переговоров в рамках социального партнёрства.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Продолжить обобщение и пропаганду практики работы профсоюзных организаций по развитию социального партнёрства.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Районному комитету Профсоюза оказывать председателям первичных профсоюзных организаций методическую и организационную помощь по разработке и заключении коллективных договоров, проводить экспертизу вновь заключаемых коллективных договоров в образовательных организациях.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127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Правовая защита членов Профсоюза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20688"/>
            <a:ext cx="8856984" cy="6237312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Продолжить работу по обучению внештатных правовых инспекторов районной организации Профсоюза через посещение семинаров, организуемых и проводимых Свердловской областной организацией Профсоюза работников народного образования и науки РФ.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Районному комитету Профсоюза продолжить работу по организации системного обучения профсоюзных активистов и руководителей образовательных организаций по изучению норм трудового законодательства.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Выборным органам первичных профсоюзных организаций организовать системную работу ответственных за правовую работу.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Координировать работу ответственных за правовую работу первичных профсоюзных организаций.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критерии оценки эффективности работы ответственных за правовую работу первичных профсоюзных организаций.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Председателям первичных профсоюзных организаций и ответственным за правовую работу организовать проведение постоянно действующих семинаров для членов Профсоюза, кружков правовых знаний для профсоюзного актива, привлекать для их проведения внештатных правовых инспекторов Верх-Исетской районной организации Профсоюза.  </a:t>
            </a:r>
          </a:p>
        </p:txBody>
      </p:sp>
    </p:spTree>
    <p:extLst>
      <p:ext uri="{BB962C8B-B14F-4D97-AF65-F5344CB8AC3E}">
        <p14:creationId xmlns:p14="http://schemas.microsoft.com/office/powerpoint/2010/main" val="36074297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408712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Районному комитету Профсоюза совместно с управлением образования Верх-</a:t>
            </a:r>
            <a:r>
              <a:rPr lang="ru-RU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Исетского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возобновить работу по осуществлению контроля за соблюдением работодателями трудового законодательства. Внештатным правовым инспекторам Верх-Исетской районной организации Профсоюза оказывать помощь первичным профсоюзным организациям в организации проведения тематических проверок по соблюдению работодателями трудового законодательства, локальных нормативных актов, содержащих нормы трудового права.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Выборным органам первичных профсоюзных организаций продолжить работу в образовательных организациях по осуществлению контроля за соблюдением работодателями трудового законодательства, локальных нормативных актов, содержащих нормы трудового права.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Осуществлять защиту социальных и трудовых прав и интересов работников образования (членов Профсоюза), в том числе в судебных органах, оказывать бесплатную правовую помощь.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Оказывать правовую и юридическую помощь членам Профсоюза в составлении исковых заявлений по вопросу назначения досрочной страховой пенсии по старости.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54103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idx="1"/>
          </p:nvPr>
        </p:nvSpPr>
        <p:spPr>
          <a:xfrm>
            <a:off x="457200" y="188912"/>
            <a:ext cx="8229600" cy="6480447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Внештатным правовым инспекторам районной организации Профсоюза взаимодействовать с правовыми инспекторами областного комитета Профсоюза в целях предотвращения нарушений трудовых прав работников.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Изучать и рассматривать на заседаниях президиума районного комитета Профсоюза вопросы соблюдения работодателями трудового законодательства в образовательных организациях.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Внештатным правовым инспекторам районной организации Профсоюза участвовать в урегулировании коллективных и индивидуальных трудовых споров, в организации и проведении собраний, митингов, демонстраций, шествий, пикетирования и других коллективных действий.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Участвовать в проведении региональных профсоюзных тематических проверках с целью мониторинга соблюдения трудового законодательства и проведения разъяснительной работы по применению законодательства.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выявлении случаев нарушения трудового законодательства добиваться их устранения.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Повышать правовую компетентность профсоюзного актива и пропагандировать правовые знания.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77280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192688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Совершенствовать методы работы районного комитета Профсоюза и выборных органов первичных профсоюзных организаций по профилактике нарушений трудового законодательства.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Внедрить в практику проведение районного конкурса на звание «Лучший ответственный за правовую работу первичной профсоюзной организации».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Взаимодействовать с органами исполнительной власти, органами местного самоуправления и осуществлять практические меры, направленные на улучшение положения работников образования.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Изучать уровень жизни работников образования, реализовывать меры по повышению их жизненного уровня. </a:t>
            </a:r>
            <a:r>
              <a:rPr lang="x-none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Принимать участие в мониторингах ситуаций в образовательных организациях по вопросам: заработной платы, массового сокращения численности (штатов) работников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x-none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кадровом составе  образовательных организаций и других вопросов, проводимых об</a:t>
            </a:r>
            <a:r>
              <a:rPr lang="ru-RU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ластным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комитетом</a:t>
            </a:r>
            <a:r>
              <a:rPr lang="x-none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Профсоюза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5769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/>
          <a:lstStyle/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Охрана труда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579296" cy="6048672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Продолжить работу по развитию конкурсного движения по охране труда среди образовательных организаций Верх-</a:t>
            </a:r>
            <a:r>
              <a:rPr lang="ru-RU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Исетского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Продолжить системную работу по обучению уполномоченных по охране труда, руководителей образовательных организаций по изучению норм законодательства по охране труда.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Первичным профсоюзным организациям повысить уровень организации профсоюзного контроля по защите прав членов Профсоюза на здоровые и безопасные условия труда.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систему поощрений уполномоченных по охране труда за эффективную работу в первичных профсоюзных организациях.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Участвовать в региональных тематических проверках по охране труда.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Первичным профсоюзным организациям совместно со специалистами по охране труда организовывать системную работу уголков охраны труда в соответствии с требованиями.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Осуществлять контроль выполнения работодателями и должностными лицами представлений и требований технических инспекторов труда Профсоюза и уполномоченных лиц по охране труда образовательных организаций.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7999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FD97A4F-F962-A346-831F-5674DBA0B9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7664" y="0"/>
            <a:ext cx="7596336" cy="6126163"/>
          </a:xfrm>
        </p:spPr>
        <p:txBody>
          <a:bodyPr/>
          <a:lstStyle/>
          <a:p>
            <a:pPr marL="0" indent="0" algn="just"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Качественные показатели, оценивающие эффективность Верх-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Исетской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районной организации Профсоюза, зависят от организационной структуры, в которой на 1 января 2021 года на учёте состоят 90 первичных профсоюзных организаций, всего членов Профсоюза 3067 человек: 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 – в общеобразовательных организациях;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57– в организациях дошкольного образования;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– в организациях дополнительного образования детей;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– в «других» организациях.</a:t>
            </a:r>
          </a:p>
          <a:p>
            <a:pPr marL="0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охват профсоюзным членством   составил 72,95%, в 2019 году – 70,3%. </a:t>
            </a:r>
          </a:p>
          <a:p>
            <a:pPr marL="0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2020 году созданы две первичные профсоюзные организации в Муниципальном бюджетном общеобразовательном учреждении средней образовательной школе № 79, Муниципальном автономном дошкольном образовательном учреждении № 151.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5671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/>
          <a:lstStyle/>
          <a:p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профсоюзными активами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91264" cy="5904656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Совершенствовать систему обучения и повышения квалификации профсоюзных кадров и актива.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современные подходы к обучению профсоюзного актива. В каждой  первичной профсоюзной организации организовать работу по формированию  резерва профсоюзного актива, в том числе из молодёжи.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Совершенствовать работу по стимулированию профсоюзного актива за эффективную и многолетнюю профсоюзную работу.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Выборным органам первичных профсоюзных организаций на профсоюзных собраниях продолжить работу по торжественному награждению лучших профсоюзных активистов.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Внедрить в практику работы заслушивание на заседаниях президиума районного комитета Профсоюза отчётов первичных профсоюзных организаций по различным направлениям деятельности.</a:t>
            </a:r>
          </a:p>
          <a:p>
            <a:pPr algn="just"/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Продолжить работу по наполнению актуальной информацией разделов сайта районной организации Профсоюза «Из опыта работы первичных профсоюзных организаций» и «Вести из </a:t>
            </a:r>
            <a:r>
              <a:rPr lang="ru-RU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первичек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17438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363272" cy="6336704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с вновь избранными председателями первичных профсоюзных организаций, уполномоченных по охране труда, ответственных за правовую работу консультации по внутрисоюзной работе с целью оказания практической и методической помощи.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Увеличить в смете расходов  долю средств, направленных на обучение профсоюзного актива.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Обобщать и пропагандировать опыт работы лучших  профсоюзных организаций и профсоюзных активистов.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Продолжить работу по наполнению актуальной информацией разделов сайта районной организации Профсоюза «Из опыта работы первичных профсоюзных организаций» и «Вести из </a:t>
            </a:r>
            <a:r>
              <a:rPr lang="ru-RU" sz="20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первичек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Ежегодно принимать участие в областном профсоюзном собрании, проводимом обкомом Профсоюза ко Дню основания профсоюзного движения в Свердловской области.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Принимать участие в областных слётах профсоюзного актива.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Ежегодно проводить августовские совещания председателей первичных профсоюзных организаций и пленарных заседаний районного комитета Профсоюза по подведению итогов работы и обозначения перспектив работы на новый период работы.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14095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Информационное обеспечение деятельности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районной организации Профсоюза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435280" cy="5001419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оперативного информирования членов Профсоюза первичных профсоюзных организаций использовать профсоюзные уголки, сайт районной организации Профсоюза, информационные бюллетени.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Профсоюзным активам осуществлять в профсоюзных уголках сменность информационных материалов  о деятельности первичной и вышестоящих профсоюзных организаций.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выпуск регулярных информационных материалов районного комитета Профсоюза (информационных бюллетеней, информационных листков «Спрашивали? Отвечаем……» и т.д.).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Обобщать и распространять положительный опыт информационной работы первичных профсоюзных организаций.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Совершенствовать информационную работу в первичных профсоюзных организациях по информированию работников образования о результатах деятельности Профсоюза на оперативных совещаниях, на собраниях трудового коллектива, на профсоюзных собраниях.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377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/>
          <a:lstStyle/>
          <a:p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молодёжью</a:t>
            </a:r>
            <a:endParaRPr lang="ru-RU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Первичным профсоюзным организациям  активизировать работу с молодёжью по формированию осознанной мотивации профсоюзного членства через привлечение их к общественной работе в образовательных учреждениях, к участию в спортивно-оздоровительной работе и в конкурсах, проводимых среди работников образования.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Принимать участие в организации и проведении районного профессионального конкурса «Молодой учитель».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Ежегодно организовывать и проводить для молодых педагогов выездную Весеннюю школу молодого педагога, Дни здоровья.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 раз в год проводить с молодыми специалистами встречи по теме: «О роли Профсоюза в деле защиты и представительства трудовых прав и интересов работников образования».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заседания Совета молодых педагогов по подведению итогов работы Совета за календарный год, поощрение самых активных молодых  педагогов в работе Совета, утверждение плана работы Совета на календарный год.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80713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Районному комитету Профсоюза совершенствовать работу с   молодежью, использовать новые формы работы.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Совету молодых педагогов принимать участие в районном этапе городского конкурса творческих возможностей педагогов «Большая перемена».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развитию районного  конкурса «Мой наставник».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 с молодыми педагогами обучающие семинары по изучению трудового законодательства, законодательства по охране труда, по вопросам, касающихся трудовых прав и интересов работников образования.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работу  раздела «Совет молодых педагогов» на сайте районной организации Профсоюза и обеспечить его наполнение материалом о работе Совета.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Членам Совета молодых педагогов принимать участие в мероприятиях, проводимых районным и областным комитетами Профсоюза.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44662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CFB021B-B5F1-2B4F-9666-D83064B0A115}"/>
              </a:ext>
            </a:extLst>
          </p:cNvPr>
          <p:cNvSpPr/>
          <p:nvPr/>
        </p:nvSpPr>
        <p:spPr>
          <a:xfrm>
            <a:off x="1619672" y="1844824"/>
            <a:ext cx="7128792" cy="3730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Благодарственным письмом  Верх-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Исетской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районной организации  Профсоюза работников народного образования РФ «За лучшую работу по мотивации профсоюзного членства, стабильные показатели и удержание численности  членов  профсоюза на уровне 100 %»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профсоюзных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организации: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МБДОУ № 19, МБДОУ № 24,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МБДОУ № 25,  МБДОУ № 28, МБДОУ № 152, МАДОУ № 199, МБДОУ № 212, МБДОУ № 333, МБДОУ № 373, МБДОУ № 504, МБДОУ № 559.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0841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01C968E-7482-4847-8737-A030AE543CE2}"/>
              </a:ext>
            </a:extLst>
          </p:cNvPr>
          <p:cNvSpPr/>
          <p:nvPr/>
        </p:nvSpPr>
        <p:spPr>
          <a:xfrm>
            <a:off x="1475656" y="1700808"/>
            <a:ext cx="7344816" cy="3891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Благодарственным письмом  Верх-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Исетской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районной  организации  Профсоюза работников народного образования РФ «За лучшую работу по мотивации профсоюзного членства, стабильные показатели и удержание численности  членов  профсоюза на уровне 90%»  16 профсоюзных  организации:</a:t>
            </a:r>
          </a:p>
          <a:p>
            <a:pPr indent="450215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ДОУ №1,43,5,510,128,27,539,302,562,338,444,9,472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ОУ №57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УДО № Центр Семья и школа, МБУ ИМЦ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4463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BECCAF1-C0C4-BD47-AD0F-D37FD4C8372D}"/>
              </a:ext>
            </a:extLst>
          </p:cNvPr>
          <p:cNvSpPr/>
          <p:nvPr/>
        </p:nvSpPr>
        <p:spPr>
          <a:xfrm>
            <a:off x="1979712" y="978008"/>
            <a:ext cx="6840760" cy="4012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  <a:tabLst>
                <a:tab pos="447040" algn="l"/>
              </a:tabLs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Благодарственным письмом  Верх-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Исетской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районной организации  Профсоюза работников народного образования РФ «За лучшую работу по мотивации профсоюзного членства, стабильные показатели и удержание численности  членов  профсоюза на уровне 80%» 13 профсоюзных организаций: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  <a:tabLst>
                <a:tab pos="447040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ДОУ №115,430,189,7,13,413,414,206,356,485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ОУ № Новая школа №184,121, ГКОУ ВСОШ №1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62961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A29AFD2-A6F7-2F45-B503-B76CC3748D32}"/>
              </a:ext>
            </a:extLst>
          </p:cNvPr>
          <p:cNvSpPr/>
          <p:nvPr/>
        </p:nvSpPr>
        <p:spPr>
          <a:xfrm>
            <a:off x="1115616" y="2132856"/>
            <a:ext cx="7920880" cy="3629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405" algn="just">
              <a:lnSpc>
                <a:spcPct val="150000"/>
              </a:lnSpc>
              <a:spcAft>
                <a:spcPts val="1000"/>
              </a:spcAft>
              <a:tabLst>
                <a:tab pos="447040" algn="l"/>
              </a:tabLs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Благодарственным письмом  Верх-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Исетской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районной организации  Профсоюза работников народного образования РФ «За лучшую работу по мотивации профсоюзного членства, стабильные показатели и удержание численности  членов  профсоюза на уровне 70%»   17 профсоюзных организаций:</a:t>
            </a:r>
          </a:p>
          <a:p>
            <a:pPr indent="450215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ДОУ №286,52,466,516,532,511,36,462,368,582,283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ОУ №48, гимназия №9, гимназия №2,163,29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УДО №  Новая Авеста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536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74638"/>
            <a:ext cx="7400948" cy="1143000"/>
          </a:xfrm>
        </p:spPr>
        <p:txBody>
          <a:bodyPr/>
          <a:lstStyle/>
          <a:p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Приоритетные направления деятельности 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</a:b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Верх-Исетской районной 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организации 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Профсоюза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образования </a:t>
            </a:r>
            <a:endParaRPr lang="ru-RU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42844" y="1643050"/>
            <a:ext cx="4320480" cy="3429024"/>
          </a:xfrm>
          <a:prstGeom prst="ellipse">
            <a:avLst/>
          </a:prstGeom>
          <a:solidFill>
            <a:srgbClr val="00B0F0">
              <a:alpha val="39000"/>
            </a:srgb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endParaRPr lang="ru-RU" sz="1200" dirty="0">
              <a:solidFill>
                <a:srgbClr val="3636A8"/>
              </a:solidFill>
            </a:endParaRPr>
          </a:p>
          <a:p>
            <a:pPr marL="0" indent="0" algn="ctr">
              <a:buNone/>
            </a:pPr>
            <a:r>
              <a:rPr lang="ru-RU" sz="1200" b="1" dirty="0">
                <a:solidFill>
                  <a:srgbClr val="3636A8"/>
                </a:solidFill>
              </a:rPr>
              <a:t>Повышение оплаты труда</a:t>
            </a:r>
            <a:r>
              <a:rPr lang="ru-RU" sz="1200" dirty="0">
                <a:solidFill>
                  <a:srgbClr val="3636A8"/>
                </a:solidFill>
              </a:rPr>
              <a:t>, воспроизводство, повышение квалификации и </a:t>
            </a:r>
            <a:r>
              <a:rPr lang="ru-RU" sz="1200" b="1" dirty="0">
                <a:solidFill>
                  <a:srgbClr val="3636A8"/>
                </a:solidFill>
              </a:rPr>
              <a:t>закрепление педагогических кадров в образовательных организациях</a:t>
            </a:r>
            <a:r>
              <a:rPr lang="ru-RU" sz="1200" dirty="0">
                <a:solidFill>
                  <a:srgbClr val="3636A8"/>
                </a:solidFill>
              </a:rPr>
              <a:t>, защита социально-трудовых прав и профессиональных интересов работников образования, социально-экономических прав обучающихся</a:t>
            </a:r>
          </a:p>
          <a:p>
            <a:pPr marL="0" indent="0" algn="ctr">
              <a:buNone/>
            </a:pPr>
            <a:r>
              <a:rPr lang="ru-RU" sz="1200" b="1" dirty="0">
                <a:solidFill>
                  <a:srgbClr val="FF0000"/>
                </a:solidFill>
              </a:rPr>
              <a:t>численный рост и организационное укрепление </a:t>
            </a:r>
            <a:r>
              <a:rPr lang="ru-RU" sz="1200" b="1" dirty="0" smtClean="0">
                <a:solidFill>
                  <a:srgbClr val="FF0000"/>
                </a:solidFill>
              </a:rPr>
              <a:t>районной </a:t>
            </a:r>
            <a:r>
              <a:rPr lang="ru-RU" sz="1200" b="1" dirty="0">
                <a:solidFill>
                  <a:srgbClr val="FF0000"/>
                </a:solidFill>
              </a:rPr>
              <a:t>организации Профсоюза;</a:t>
            </a:r>
          </a:p>
          <a:p>
            <a:pPr marL="0" indent="0" algn="ctr">
              <a:buNone/>
            </a:pPr>
            <a:r>
              <a:rPr lang="ru-RU" sz="1200" b="1" dirty="0">
                <a:solidFill>
                  <a:srgbClr val="3636A8"/>
                </a:solidFill>
              </a:rPr>
              <a:t>усиление роли социального партнерства </a:t>
            </a:r>
            <a:r>
              <a:rPr lang="ru-RU" sz="1200" dirty="0">
                <a:solidFill>
                  <a:srgbClr val="3636A8"/>
                </a:solidFill>
              </a:rPr>
              <a:t>и повышение его эффективности;</a:t>
            </a:r>
          </a:p>
          <a:p>
            <a:pPr marL="0" indent="0" algn="ctr">
              <a:buNone/>
            </a:pPr>
            <a:endParaRPr lang="ru-RU" sz="1200" dirty="0">
              <a:solidFill>
                <a:srgbClr val="3636A8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0496" y="1643050"/>
            <a:ext cx="4286280" cy="584775"/>
          </a:xfrm>
          <a:prstGeom prst="rect">
            <a:avLst/>
          </a:prstGeom>
          <a:solidFill>
            <a:srgbClr val="FFFFCC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3636A8"/>
                </a:solidFill>
                <a:latin typeface="Arial Narrow" pitchFamily="34" charset="0"/>
              </a:rPr>
              <a:t>Укрепление организационной структуры </a:t>
            </a:r>
            <a:r>
              <a:rPr lang="ru-RU" sz="1600" b="1" dirty="0" smtClean="0">
                <a:solidFill>
                  <a:srgbClr val="3636A8"/>
                </a:solidFill>
                <a:latin typeface="Arial Narrow" pitchFamily="34" charset="0"/>
              </a:rPr>
              <a:t>районной </a:t>
            </a:r>
            <a:r>
              <a:rPr lang="ru-RU" sz="1600" b="1" dirty="0">
                <a:solidFill>
                  <a:srgbClr val="3636A8"/>
                </a:solidFill>
                <a:latin typeface="Arial Narrow" pitchFamily="34" charset="0"/>
              </a:rPr>
              <a:t>организации Профсоюза</a:t>
            </a:r>
            <a:endParaRPr lang="ru-RU" sz="1750" b="1" dirty="0">
              <a:solidFill>
                <a:srgbClr val="3636A8"/>
              </a:solidFill>
              <a:latin typeface="Arial Narrow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29190" y="3071810"/>
            <a:ext cx="3954405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3636A8"/>
                </a:solidFill>
                <a:latin typeface="Arial Narrow" pitchFamily="34" charset="0"/>
              </a:rPr>
              <a:t>Социальное партнерство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189594" y="3571876"/>
            <a:ext cx="381156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3636A8"/>
                </a:solidFill>
                <a:latin typeface="Arial Narrow" pitchFamily="34" charset="0"/>
              </a:rPr>
              <a:t>Соблюдение трудового законодательства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929058" y="5000636"/>
            <a:ext cx="4032449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3636A8"/>
                </a:solidFill>
                <a:latin typeface="Arial Narrow" pitchFamily="34" charset="0"/>
              </a:rPr>
              <a:t>Усиление информационной работы</a:t>
            </a:r>
            <a:endParaRPr lang="ru-RU" sz="1750" b="1" dirty="0">
              <a:solidFill>
                <a:srgbClr val="3636A8"/>
              </a:solidFill>
              <a:latin typeface="Arial Narrow" pitchFamily="34" charset="0"/>
            </a:endParaRPr>
          </a:p>
        </p:txBody>
      </p:sp>
      <p:graphicFrame>
        <p:nvGraphicFramePr>
          <p:cNvPr id="31" name="Схема 30"/>
          <p:cNvGraphicFramePr/>
          <p:nvPr/>
        </p:nvGraphicFramePr>
        <p:xfrm>
          <a:off x="683568" y="5229200"/>
          <a:ext cx="2224119" cy="1077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2" name="Прямая со стрелкой 11"/>
          <p:cNvCxnSpPr/>
          <p:nvPr/>
        </p:nvCxnSpPr>
        <p:spPr>
          <a:xfrm rot="5400000" flipH="1" flipV="1">
            <a:off x="2464579" y="3036091"/>
            <a:ext cx="2643206" cy="1143008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 flipH="1" flipV="1">
            <a:off x="3000366" y="3000370"/>
            <a:ext cx="2143138" cy="1714514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3214678" y="3357562"/>
            <a:ext cx="1778501" cy="1571636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3214678" y="3786192"/>
            <a:ext cx="2006300" cy="1071568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5000628" y="2357430"/>
            <a:ext cx="3939003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Arial Narrow" pitchFamily="34" charset="0"/>
              </a:rPr>
              <a:t>Совершенствование работы первичных профсоюзных организаций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857752" y="4286256"/>
            <a:ext cx="395440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3636A8"/>
                </a:solidFill>
                <a:latin typeface="Arial Narrow" pitchFamily="34" charset="0"/>
              </a:rPr>
              <a:t>Повышение эффективности работы по охране труда</a:t>
            </a:r>
          </a:p>
        </p:txBody>
      </p:sp>
      <p:cxnSp>
        <p:nvCxnSpPr>
          <p:cNvPr id="26" name="Прямая со стрелкой 25"/>
          <p:cNvCxnSpPr>
            <a:endCxn id="25" idx="1"/>
          </p:cNvCxnSpPr>
          <p:nvPr/>
        </p:nvCxnSpPr>
        <p:spPr>
          <a:xfrm flipV="1">
            <a:off x="3286116" y="4609422"/>
            <a:ext cx="1571636" cy="248338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098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2">
            <a:extLst>
              <a:ext uri="{FF2B5EF4-FFF2-40B4-BE49-F238E27FC236}">
                <a16:creationId xmlns:a16="http://schemas.microsoft.com/office/drawing/2014/main" id="{9B1B57FB-8963-5B47-BCC2-9F113194C1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4238" y="0"/>
            <a:ext cx="4856162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489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27AFE05-4279-424E-93BD-9A55DF53D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2020 году были заключены новые коллективные договоры 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 образовательных организациях: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общеобразовательные организации: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202,168, 184, 63,79, ЕШ №1, Речевой центр;</a:t>
            </a:r>
          </a:p>
          <a:p>
            <a:pPr lvl="0"/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 дошкольные образовательные организации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115,559,143,582,199,403,206,541,151,486.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3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428604"/>
            <a:ext cx="7643866" cy="1143000"/>
          </a:xfrm>
        </p:spPr>
        <p:txBody>
          <a:bodyPr/>
          <a:lstStyle/>
          <a:p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Участие представителя работников  (ППО!) в общественно-государственном управлении ОО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714488"/>
            <a:ext cx="8229600" cy="3983047"/>
          </a:xfrm>
        </p:spPr>
        <p:txBody>
          <a:bodyPr/>
          <a:lstStyle/>
          <a:p>
            <a:r>
              <a:rPr lang="ru-RU" sz="2400" dirty="0">
                <a:solidFill>
                  <a:srgbClr val="3636A8"/>
                </a:solidFill>
                <a:latin typeface="Arial Narrow" pitchFamily="34" charset="0"/>
              </a:rPr>
              <a:t>Оплата труда, в том числе, стимулирование</a:t>
            </a:r>
          </a:p>
          <a:p>
            <a:r>
              <a:rPr lang="ru-RU" sz="2400" dirty="0">
                <a:solidFill>
                  <a:srgbClr val="3636A8"/>
                </a:solidFill>
                <a:latin typeface="Arial Narrow" pitchFamily="34" charset="0"/>
              </a:rPr>
              <a:t>Принятие решения об оказании материальной помощи (из средств работодателя)</a:t>
            </a:r>
          </a:p>
          <a:p>
            <a:r>
              <a:rPr lang="ru-RU" sz="2400" dirty="0">
                <a:solidFill>
                  <a:srgbClr val="3636A8"/>
                </a:solidFill>
                <a:latin typeface="Arial Narrow" pitchFamily="34" charset="0"/>
              </a:rPr>
              <a:t>Правила внутреннего трудового распорядка</a:t>
            </a:r>
          </a:p>
          <a:p>
            <a:r>
              <a:rPr lang="ru-RU" sz="2400" dirty="0">
                <a:solidFill>
                  <a:srgbClr val="3636A8"/>
                </a:solidFill>
                <a:latin typeface="Arial Narrow" pitchFamily="34" charset="0"/>
              </a:rPr>
              <a:t>Предварительное комплектование и тарификация</a:t>
            </a:r>
          </a:p>
          <a:p>
            <a:r>
              <a:rPr lang="ru-RU" sz="2400" dirty="0">
                <a:solidFill>
                  <a:srgbClr val="3636A8"/>
                </a:solidFill>
                <a:latin typeface="Arial Narrow" pitchFamily="34" charset="0"/>
              </a:rPr>
              <a:t>Аттестация работника на соответствие занимаемой должности</a:t>
            </a:r>
          </a:p>
          <a:p>
            <a:r>
              <a:rPr lang="ru-RU" sz="2400" dirty="0">
                <a:solidFill>
                  <a:srgbClr val="3636A8"/>
                </a:solidFill>
                <a:latin typeface="Arial Narrow" pitchFamily="34" charset="0"/>
              </a:rPr>
              <a:t>Увольнение работников по п. 2,3,5 ст. 81 ТК РФ</a:t>
            </a:r>
          </a:p>
          <a:p>
            <a:r>
              <a:rPr lang="ru-RU" sz="2400" dirty="0">
                <a:solidFill>
                  <a:srgbClr val="3636A8"/>
                </a:solidFill>
                <a:latin typeface="Arial Narrow" pitchFamily="34" charset="0"/>
              </a:rPr>
              <a:t>Контроль состояния охраны труда (работа в комиссиях)</a:t>
            </a:r>
          </a:p>
          <a:p>
            <a:r>
              <a:rPr lang="ru-RU" sz="2400" dirty="0">
                <a:solidFill>
                  <a:srgbClr val="3636A8"/>
                </a:solidFill>
                <a:latin typeface="Arial Narrow" pitchFamily="34" charset="0"/>
              </a:rPr>
              <a:t>Организация проведению СОУТ</a:t>
            </a:r>
          </a:p>
          <a:p>
            <a:r>
              <a:rPr lang="ru-RU" sz="2400" dirty="0">
                <a:solidFill>
                  <a:srgbClr val="3636A8"/>
                </a:solidFill>
                <a:latin typeface="Arial Narrow" pitchFamily="34" charset="0"/>
              </a:rPr>
              <a:t>Возложение дисциплинарных взысканий</a:t>
            </a:r>
          </a:p>
          <a:p>
            <a:r>
              <a:rPr lang="ru-RU" sz="2400" dirty="0">
                <a:solidFill>
                  <a:srgbClr val="3636A8"/>
                </a:solidFill>
                <a:latin typeface="Arial Narrow" pitchFamily="34" charset="0"/>
              </a:rPr>
              <a:t>Контроль выполнения коллективных договоров</a:t>
            </a:r>
          </a:p>
        </p:txBody>
      </p:sp>
    </p:spTree>
    <p:extLst>
      <p:ext uri="{BB962C8B-B14F-4D97-AF65-F5344CB8AC3E}">
        <p14:creationId xmlns:p14="http://schemas.microsoft.com/office/powerpoint/2010/main" val="249249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1A81B63-F8BB-1A42-8315-CD7E5ECC8DEC}"/>
              </a:ext>
            </a:extLst>
          </p:cNvPr>
          <p:cNvSpPr/>
          <p:nvPr/>
        </p:nvSpPr>
        <p:spPr>
          <a:xfrm>
            <a:off x="1907704" y="1165720"/>
            <a:ext cx="7056784" cy="5162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целях соблюдения законности ежегодно в соответствие с планом работы областной и районной организации Профсоюза проводятся  тематические проверки по вопросам соблюдения трудового законодательства в пользу работников образовательных организаций. Соответственно, выявленные  нарушения и ошибки исправлялись в ходе проверки: Профсоюз единственная организация, которая ставит целью проверки не наказание, а оказание  методической  помощи при применении законодательных  норм.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453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5212534"/>
              </p:ext>
            </p:extLst>
          </p:nvPr>
        </p:nvGraphicFramePr>
        <p:xfrm>
          <a:off x="35497" y="0"/>
          <a:ext cx="9073697" cy="68133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17047">
                  <a:extLst>
                    <a:ext uri="{9D8B030D-6E8A-4147-A177-3AD203B41FA5}">
                      <a16:colId xmlns:a16="http://schemas.microsoft.com/office/drawing/2014/main" val="1980533881"/>
                    </a:ext>
                  </a:extLst>
                </a:gridCol>
                <a:gridCol w="1895520">
                  <a:extLst>
                    <a:ext uri="{9D8B030D-6E8A-4147-A177-3AD203B41FA5}">
                      <a16:colId xmlns:a16="http://schemas.microsoft.com/office/drawing/2014/main" val="1531647839"/>
                    </a:ext>
                  </a:extLst>
                </a:gridCol>
                <a:gridCol w="3961130">
                  <a:extLst>
                    <a:ext uri="{9D8B030D-6E8A-4147-A177-3AD203B41FA5}">
                      <a16:colId xmlns:a16="http://schemas.microsoft.com/office/drawing/2014/main" val="1984087193"/>
                    </a:ext>
                  </a:extLst>
                </a:gridCol>
              </a:tblGrid>
              <a:tr h="3313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Замечание</a:t>
                      </a:r>
                    </a:p>
                  </a:txBody>
                  <a:tcPr marL="24464" marR="244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Рекомендации</a:t>
                      </a:r>
                    </a:p>
                  </a:txBody>
                  <a:tcPr marL="24464" marR="244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Основание</a:t>
                      </a:r>
                    </a:p>
                  </a:txBody>
                  <a:tcPr marL="24464" marR="24464" marT="0" marB="0"/>
                </a:tc>
                <a:extLst>
                  <a:ext uri="{0D108BD9-81ED-4DB2-BD59-A6C34878D82A}">
                    <a16:rowId xmlns:a16="http://schemas.microsoft.com/office/drawing/2014/main" val="3599778664"/>
                  </a:ext>
                </a:extLst>
              </a:tr>
              <a:tr h="152261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Положении об оплате труда образовательных организаций предусмотрена альтернативная мера взыскания за нарушения трудовой и исполнительской дисциплины, стимулирующие выплаты могут быть снижены или не выплачены.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464" marR="2446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Исключить пункт Положения об оплате труда, содержащий альтернативную меру взыскания.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464" marR="24464" marT="0" marB="0"/>
                </a:tc>
                <a:tc>
                  <a:txBody>
                    <a:bodyPr/>
                    <a:lstStyle/>
                    <a:p>
                      <a:pPr indent="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соответствии с ст. 192 ТК РФ, взыскание в виде отказа применения мер поощрения является дополнительным взысканием, не предусмотренным трудовым законодательством, а за каждый дисциплинарный проступок может быть применено только одно дисциплинарное взыскание.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464" marR="24464" marT="0" marB="0"/>
                </a:tc>
                <a:extLst>
                  <a:ext uri="{0D108BD9-81ED-4DB2-BD59-A6C34878D82A}">
                    <a16:rowId xmlns:a16="http://schemas.microsoft.com/office/drawing/2014/main" val="3057363721"/>
                  </a:ext>
                </a:extLst>
              </a:tr>
              <a:tr h="25400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Работникам, выполняющим наряду с основной работой обязанности Работников, отсутствующих по причине временной нетрудоспособности, устанавливаются компенсационные надбавки в пределах экономии фонда оплаты труда.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464" marR="2446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Внести изменения в положение об оплате труда.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464" marR="24464" marT="0" marB="0"/>
                </a:tc>
                <a:tc>
                  <a:txBody>
                    <a:bodyPr/>
                    <a:lstStyle/>
                    <a:p>
                      <a:pPr indent="3429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соответствии с  ст.151 ТК РФ при исполнении обязанностей временно отсутствующего работника без освобождения от работы, определенной трудовым договором, работнику производится доплата. Размер доплаты устанавливается по соглашению сторон трудового договора с учетом содержания и (или) объема дополнительной работы 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в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соответствии со ст. 60.2 ТК РФ. Таким образом, согласие на такую работу дает работник, а оплата производится в соответствии с объемом выполненной работы и (или) пропорционально отработанному времени.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464" marR="24464" marT="0" marB="0"/>
                </a:tc>
                <a:extLst>
                  <a:ext uri="{0D108BD9-81ED-4DB2-BD59-A6C34878D82A}">
                    <a16:rowId xmlns:a16="http://schemas.microsoft.com/office/drawing/2014/main" val="3490402995"/>
                  </a:ext>
                </a:extLst>
              </a:tr>
              <a:tr h="2419362">
                <a:tc>
                  <a:txBody>
                    <a:bodyPr/>
                    <a:lstStyle/>
                    <a:p>
                      <a:pPr marL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3150870" algn="l"/>
                          <a:tab pos="63055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КД образовательных организаций не установлены конкретные размеры доплат председателю первичной Профсоюзной организации и уполномоченному по охране труда.</a:t>
                      </a: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3150870" algn="l"/>
                          <a:tab pos="63055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4464" marR="2446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Внести изменения в коллективный договор.</a:t>
                      </a:r>
                    </a:p>
                  </a:txBody>
                  <a:tcPr marL="24464" marR="24464" marT="0" marB="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3150870" algn="l"/>
                          <a:tab pos="63055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Необходимо установить конкретные доплаты (в абсолютном размере или в процентах от оклада) и подписать дополнительные соглашения к трудовым договорам. Председателю Профсоюзной организации на срок избрания, уполномоченному по охране труда до момента сложения полномочий. 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4" marR="24464" marT="0" marB="0"/>
                </a:tc>
                <a:extLst>
                  <a:ext uri="{0D108BD9-81ED-4DB2-BD59-A6C34878D82A}">
                    <a16:rowId xmlns:a16="http://schemas.microsoft.com/office/drawing/2014/main" val="3782217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631749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Специальное оформление">
  <a:themeElements>
    <a:clrScheme name="1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11396</TotalTime>
  <Words>3011</Words>
  <Application>Microsoft Office PowerPoint</Application>
  <PresentationFormat>Экран (4:3)</PresentationFormat>
  <Paragraphs>261</Paragraphs>
  <Slides>38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38</vt:i4>
      </vt:variant>
    </vt:vector>
  </HeadingPairs>
  <TitlesOfParts>
    <vt:vector size="51" baseType="lpstr">
      <vt:lpstr>Arial</vt:lpstr>
      <vt:lpstr>Arial Narrow</vt:lpstr>
      <vt:lpstr>Arial Unicode MS</vt:lpstr>
      <vt:lpstr>Batang</vt:lpstr>
      <vt:lpstr>Calibri</vt:lpstr>
      <vt:lpstr>Courier New</vt:lpstr>
      <vt:lpstr>Mangal</vt:lpstr>
      <vt:lpstr>Symbol</vt:lpstr>
      <vt:lpstr>Times New Roman</vt:lpstr>
      <vt:lpstr>TimesNewRomanPSMT</vt:lpstr>
      <vt:lpstr>Wingdings</vt:lpstr>
      <vt:lpstr>Специальное оформление</vt:lpstr>
      <vt:lpstr>1_Специальное оформление</vt:lpstr>
      <vt:lpstr>Об итогах работы Верх-Исетской  районной организации Профсоюза  за 2020 год </vt:lpstr>
      <vt:lpstr>Презентация PowerPoint</vt:lpstr>
      <vt:lpstr>Презентация PowerPoint</vt:lpstr>
      <vt:lpstr>Приоритетные направления деятельности  Верх-Исетской районной  организации Профсоюза образования </vt:lpstr>
      <vt:lpstr>Презентация PowerPoint</vt:lpstr>
      <vt:lpstr>Презентация PowerPoint</vt:lpstr>
      <vt:lpstr>Участие представителя работников  (ППО!) в общественно-государственном управлении ОО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Обучение ППО</vt:lpstr>
      <vt:lpstr>Конкурсы для ППО</vt:lpstr>
      <vt:lpstr>Участие в проектах</vt:lpstr>
      <vt:lpstr>Страница организации Профсоюза на сайте  </vt:lpstr>
      <vt:lpstr>Презентация PowerPoint</vt:lpstr>
      <vt:lpstr>Презентация PowerPoint</vt:lpstr>
      <vt:lpstr>Презентация PowerPoint</vt:lpstr>
      <vt:lpstr>Организационное укрепление районной организации Профсоюза</vt:lpstr>
      <vt:lpstr> Для членов президиума Верх-Исетской районной организации </vt:lpstr>
      <vt:lpstr>Развитие социального партнёрства  </vt:lpstr>
      <vt:lpstr>Для членов президиума Верх-Исетской районной организации </vt:lpstr>
      <vt:lpstr>Правовая защита членов Профсоюза </vt:lpstr>
      <vt:lpstr>Презентация PowerPoint</vt:lpstr>
      <vt:lpstr>Презентация PowerPoint</vt:lpstr>
      <vt:lpstr>Презентация PowerPoint</vt:lpstr>
      <vt:lpstr>Охрана труда </vt:lpstr>
      <vt:lpstr>Работа с профсоюзными активами </vt:lpstr>
      <vt:lpstr>Презентация PowerPoint</vt:lpstr>
      <vt:lpstr>Информационное обеспечение деятельности  районной организации Профсоюза </vt:lpstr>
      <vt:lpstr>Работа с молодёжью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MoBIL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Наталья Илхановна</cp:lastModifiedBy>
  <cp:revision>859</cp:revision>
  <dcterms:created xsi:type="dcterms:W3CDTF">2012-07-09T18:19:04Z</dcterms:created>
  <dcterms:modified xsi:type="dcterms:W3CDTF">2021-02-26T02:53:38Z</dcterms:modified>
</cp:coreProperties>
</file>