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notesMasterIdLst>
    <p:notesMasterId r:id="rId43"/>
  </p:notesMasterIdLst>
  <p:sldIdLst>
    <p:sldId id="477" r:id="rId3"/>
    <p:sldId id="475" r:id="rId4"/>
    <p:sldId id="452" r:id="rId5"/>
    <p:sldId id="437" r:id="rId6"/>
    <p:sldId id="438" r:id="rId7"/>
    <p:sldId id="439" r:id="rId8"/>
    <p:sldId id="440" r:id="rId9"/>
    <p:sldId id="441" r:id="rId10"/>
    <p:sldId id="442" r:id="rId11"/>
    <p:sldId id="453" r:id="rId12"/>
    <p:sldId id="443" r:id="rId13"/>
    <p:sldId id="444" r:id="rId14"/>
    <p:sldId id="456" r:id="rId15"/>
    <p:sldId id="445" r:id="rId16"/>
    <p:sldId id="476" r:id="rId17"/>
    <p:sldId id="447" r:id="rId18"/>
    <p:sldId id="455" r:id="rId19"/>
    <p:sldId id="451" r:id="rId20"/>
    <p:sldId id="448" r:id="rId21"/>
    <p:sldId id="446" r:id="rId22"/>
    <p:sldId id="436" r:id="rId23"/>
    <p:sldId id="458" r:id="rId24"/>
    <p:sldId id="459" r:id="rId25"/>
    <p:sldId id="460" r:id="rId26"/>
    <p:sldId id="461" r:id="rId27"/>
    <p:sldId id="462" r:id="rId28"/>
    <p:sldId id="470" r:id="rId29"/>
    <p:sldId id="471" r:id="rId30"/>
    <p:sldId id="472" r:id="rId31"/>
    <p:sldId id="473" r:id="rId32"/>
    <p:sldId id="463" r:id="rId33"/>
    <p:sldId id="464" r:id="rId34"/>
    <p:sldId id="465" r:id="rId35"/>
    <p:sldId id="466" r:id="rId36"/>
    <p:sldId id="467" r:id="rId37"/>
    <p:sldId id="468" r:id="rId38"/>
    <p:sldId id="469" r:id="rId39"/>
    <p:sldId id="478" r:id="rId40"/>
    <p:sldId id="479" r:id="rId41"/>
    <p:sldId id="480" r:id="rId4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636A8"/>
    <a:srgbClr val="FF0000"/>
    <a:srgbClr val="ECF5FA"/>
    <a:srgbClr val="2646D0"/>
    <a:srgbClr val="66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3" autoAdjust="0"/>
    <p:restoredTop sz="94360" autoAdjust="0"/>
  </p:normalViewPr>
  <p:slideViewPr>
    <p:cSldViewPr>
      <p:cViewPr varScale="1">
        <p:scale>
          <a:sx n="65" d="100"/>
          <a:sy n="65" d="100"/>
        </p:scale>
        <p:origin x="114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CE22A7-B229-4F8E-9B21-3B6D82FE8EEA}" type="datetimeFigureOut">
              <a:rPr lang="ru-RU" smtClean="0"/>
              <a:pPr/>
              <a:t>27.08.2020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13A0D-6328-4883-A767-33D382F2DE84}" type="slidenum">
              <a:rPr lang="ru-RU" smtClean="0"/>
              <a:pPr/>
              <a:t>‹#›</a:t>
            </a:fld>
            <a:endParaRPr lang="ru-RU"/>
          </a:p>
        </p:txBody>
      </p:sp>
    </p:spTree>
    <p:extLst>
      <p:ext uri="{BB962C8B-B14F-4D97-AF65-F5344CB8AC3E}">
        <p14:creationId xmlns:p14="http://schemas.microsoft.com/office/powerpoint/2010/main" val="2896935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9C13A0D-6328-4883-A767-33D382F2DE84}" type="slidenum">
              <a:rPr lang="ru-RU" smtClean="0"/>
              <a:pPr/>
              <a:t>6</a:t>
            </a:fld>
            <a:endParaRPr lang="ru-RU"/>
          </a:p>
        </p:txBody>
      </p:sp>
    </p:spTree>
    <p:extLst>
      <p:ext uri="{BB962C8B-B14F-4D97-AF65-F5344CB8AC3E}">
        <p14:creationId xmlns:p14="http://schemas.microsoft.com/office/powerpoint/2010/main" val="28113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9C13A0D-6328-4883-A767-33D382F2DE84}" type="slidenum">
              <a:rPr lang="ru-RU" smtClean="0"/>
              <a:pPr/>
              <a:t>12</a:t>
            </a:fld>
            <a:endParaRPr lang="ru-RU"/>
          </a:p>
        </p:txBody>
      </p:sp>
    </p:spTree>
    <p:extLst>
      <p:ext uri="{BB962C8B-B14F-4D97-AF65-F5344CB8AC3E}">
        <p14:creationId xmlns:p14="http://schemas.microsoft.com/office/powerpoint/2010/main" val="407067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9C13A0D-6328-4883-A767-33D382F2DE84}" type="slidenum">
              <a:rPr lang="ru-RU" smtClean="0"/>
              <a:pPr/>
              <a:t>18</a:t>
            </a:fld>
            <a:endParaRPr lang="ru-RU"/>
          </a:p>
        </p:txBody>
      </p:sp>
    </p:spTree>
    <p:extLst>
      <p:ext uri="{BB962C8B-B14F-4D97-AF65-F5344CB8AC3E}">
        <p14:creationId xmlns:p14="http://schemas.microsoft.com/office/powerpoint/2010/main" val="24527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C13A0D-6328-4883-A767-33D382F2DE84}" type="slidenum">
              <a:rPr lang="ru-RU" smtClean="0"/>
              <a:pPr/>
              <a:t>38</a:t>
            </a:fld>
            <a:endParaRPr lang="ru-RU"/>
          </a:p>
        </p:txBody>
      </p:sp>
    </p:spTree>
    <p:extLst>
      <p:ext uri="{BB962C8B-B14F-4D97-AF65-F5344CB8AC3E}">
        <p14:creationId xmlns:p14="http://schemas.microsoft.com/office/powerpoint/2010/main" val="82709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alpha val="0"/>
          </a:schemeClr>
        </a:solidFill>
        <a:effectLst/>
      </p:bgPr>
    </p:bg>
    <p:spTree>
      <p:nvGrpSpPr>
        <p:cNvPr id="1" name=""/>
        <p:cNvGrpSpPr/>
        <p:nvPr/>
      </p:nvGrpSpPr>
      <p:grpSpPr>
        <a:xfrm>
          <a:off x="0" y="0"/>
          <a:ext cx="0" cy="0"/>
          <a:chOff x="0" y="0"/>
          <a:chExt cx="0" cy="0"/>
        </a:xfrm>
      </p:grpSpPr>
      <p:pic>
        <p:nvPicPr>
          <p:cNvPr id="7175" name="Picture 7" descr="подложка_фон чистый"/>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alpha val="0"/>
          </a:schemeClr>
        </a:solidFill>
        <a:effectLst/>
      </p:bgPr>
    </p:bg>
    <p:spTree>
      <p:nvGrpSpPr>
        <p:cNvPr id="1" name=""/>
        <p:cNvGrpSpPr/>
        <p:nvPr/>
      </p:nvGrpSpPr>
      <p:grpSpPr>
        <a:xfrm>
          <a:off x="0" y="0"/>
          <a:ext cx="0" cy="0"/>
          <a:chOff x="0" y="0"/>
          <a:chExt cx="0" cy="0"/>
        </a:xfrm>
      </p:grpSpPr>
      <p:pic>
        <p:nvPicPr>
          <p:cNvPr id="27655" name="Picture 7" descr="фон_чистый совсем"/>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form.instrao.ru/PPV.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28801"/>
            <a:ext cx="7772400" cy="4680520"/>
          </a:xfrm>
        </p:spPr>
        <p:txBody>
          <a:bodyPr/>
          <a:lstStyle/>
          <a:p>
            <a:r>
              <a:rPr lang="ru-RU" b="1" dirty="0">
                <a:solidFill>
                  <a:srgbClr val="FF0000"/>
                </a:solidFill>
                <a:effectLst>
                  <a:outerShdw blurRad="38100" dist="38100" dir="2700000" algn="tl">
                    <a:srgbClr val="000000">
                      <a:alpha val="43137"/>
                    </a:srgbClr>
                  </a:outerShdw>
                </a:effectLst>
              </a:rPr>
              <a:t>АВГУСТОВСКОЕ СОВЕЩАНИЕ ПРЕДСЕДАТЕЛЕЙ </a:t>
            </a:r>
            <a:br>
              <a:rPr lang="ru-RU" b="1" dirty="0">
                <a:solidFill>
                  <a:srgbClr val="FF0000"/>
                </a:solidFill>
                <a:effectLst>
                  <a:outerShdw blurRad="38100" dist="38100" dir="2700000" algn="tl">
                    <a:srgbClr val="000000">
                      <a:alpha val="43137"/>
                    </a:srgbClr>
                  </a:outerShdw>
                </a:effectLst>
              </a:rPr>
            </a:br>
            <a:r>
              <a:rPr lang="ru-RU" b="1" dirty="0">
                <a:solidFill>
                  <a:srgbClr val="FF0000"/>
                </a:solidFill>
                <a:effectLst>
                  <a:outerShdw blurRad="38100" dist="38100" dir="2700000" algn="tl">
                    <a:srgbClr val="000000">
                      <a:alpha val="43137"/>
                    </a:srgbClr>
                  </a:outerShdw>
                </a:effectLst>
              </a:rPr>
              <a:t>ПЕРВИЧНЫХ ПРОФСОЮЗНЫХ ОРГАНИЗАЦИЙ</a:t>
            </a:r>
            <a:br>
              <a:rPr lang="ru-RU" b="1" dirty="0">
                <a:solidFill>
                  <a:srgbClr val="FF0000"/>
                </a:solidFill>
                <a:effectLst>
                  <a:outerShdw blurRad="38100" dist="38100" dir="2700000" algn="tl">
                    <a:srgbClr val="000000">
                      <a:alpha val="43137"/>
                    </a:srgbClr>
                  </a:outerShdw>
                </a:effectLst>
              </a:rPr>
            </a:br>
            <a:endParaRPr lang="ru-RU" dirty="0"/>
          </a:p>
        </p:txBody>
      </p:sp>
    </p:spTree>
    <p:extLst>
      <p:ext uri="{BB962C8B-B14F-4D97-AF65-F5344CB8AC3E}">
        <p14:creationId xmlns:p14="http://schemas.microsoft.com/office/powerpoint/2010/main" val="3601448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A710E8-68C1-46F6-A0AE-1AA33FF661F5}"/>
              </a:ext>
            </a:extLst>
          </p:cNvPr>
          <p:cNvSpPr>
            <a:spLocks noGrp="1"/>
          </p:cNvSpPr>
          <p:nvPr>
            <p:ph type="title"/>
          </p:nvPr>
        </p:nvSpPr>
        <p:spPr>
          <a:xfrm>
            <a:off x="1691680" y="274638"/>
            <a:ext cx="7344816" cy="1143000"/>
          </a:xfrm>
        </p:spPr>
        <p:txBody>
          <a:bodyPr/>
          <a:lstStyle/>
          <a:p>
            <a:r>
              <a:rPr lang="ru-RU" sz="2800" b="1" i="0" dirty="0">
                <a:solidFill>
                  <a:srgbClr val="FF0000"/>
                </a:solidFill>
                <a:effectLst>
                  <a:outerShdw blurRad="38100" dist="38100" dir="2700000" algn="tl">
                    <a:srgbClr val="000000">
                      <a:alpha val="43137"/>
                    </a:srgbClr>
                  </a:outerShdw>
                </a:effectLst>
                <a:latin typeface="Arial Narrow" panose="020B0606020202030204" pitchFamily="34" charset="0"/>
              </a:rPr>
              <a:t>Примерная программа воспитания, разработанная Институтом стратегии развития образования РАО</a:t>
            </a:r>
            <a:endParaRPr lang="ru-RU" sz="2800"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3" name="Объект 2">
            <a:extLst>
              <a:ext uri="{FF2B5EF4-FFF2-40B4-BE49-F238E27FC236}">
                <a16:creationId xmlns:a16="http://schemas.microsoft.com/office/drawing/2014/main" id="{9CB46416-6135-40B3-8E39-3FA83F2B43F3}"/>
              </a:ext>
            </a:extLst>
          </p:cNvPr>
          <p:cNvSpPr>
            <a:spLocks noGrp="1"/>
          </p:cNvSpPr>
          <p:nvPr>
            <p:ph idx="1"/>
          </p:nvPr>
        </p:nvSpPr>
        <p:spPr>
          <a:xfrm>
            <a:off x="683568" y="5440362"/>
            <a:ext cx="8229600" cy="792088"/>
          </a:xfrm>
          <a:solidFill>
            <a:schemeClr val="accent5"/>
          </a:solidFill>
        </p:spPr>
        <p:txBody>
          <a:bodyPr anchor="ctr"/>
          <a:lstStyle/>
          <a:p>
            <a:pPr marL="0" indent="0" algn="ctr">
              <a:buNone/>
            </a:pPr>
            <a:endParaRPr lang="ru-RU" dirty="0">
              <a:hlinkClick r:id="rId2"/>
            </a:endParaRPr>
          </a:p>
          <a:p>
            <a:pPr marL="0" indent="0" algn="ctr">
              <a:buNone/>
            </a:pPr>
            <a:r>
              <a:rPr lang="en-US" dirty="0">
                <a:hlinkClick r:id="rId2"/>
              </a:rPr>
              <a:t>http://form.instrao.ru/PPV.php</a:t>
            </a:r>
            <a:endParaRPr lang="ru-RU" dirty="0"/>
          </a:p>
          <a:p>
            <a:endParaRPr lang="ru-RU" dirty="0"/>
          </a:p>
        </p:txBody>
      </p:sp>
      <p:pic>
        <p:nvPicPr>
          <p:cNvPr id="1026" name="Picture 2" descr="20200324 Osnovaniya dlya postroyeniya sovremennoy sistemy vospitatelnoy raboty 4">
            <a:extLst>
              <a:ext uri="{FF2B5EF4-FFF2-40B4-BE49-F238E27FC236}">
                <a16:creationId xmlns:a16="http://schemas.microsoft.com/office/drawing/2014/main" id="{F05D47F7-7B50-446C-BAEB-34E323935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703217"/>
            <a:ext cx="4602088" cy="345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795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32A4A5-91BB-4735-B0A5-F54414E4C989}"/>
              </a:ext>
            </a:extLst>
          </p:cNvPr>
          <p:cNvSpPr>
            <a:spLocks noGrp="1"/>
          </p:cNvSpPr>
          <p:nvPr>
            <p:ph type="title"/>
          </p:nvPr>
        </p:nvSpPr>
        <p:spPr>
          <a:xfrm>
            <a:off x="1403648" y="274638"/>
            <a:ext cx="7283152" cy="1143000"/>
          </a:xfrm>
        </p:spPr>
        <p:txBody>
          <a:bodyPr/>
          <a:lstStyle/>
          <a:p>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Письмо </a:t>
            </a:r>
            <a:r>
              <a:rPr lang="ru-RU" sz="2400" b="1" dirty="0" err="1">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Минпросвещения</a:t>
            </a:r>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России от 28.05.2020</a:t>
            </a:r>
            <a:b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br>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N ВБ-1159/08 «О направлении разъяснений»</a:t>
            </a:r>
            <a:b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br>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(классное руководство)</a:t>
            </a:r>
            <a:endPar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3" name="Объект 2">
            <a:extLst>
              <a:ext uri="{FF2B5EF4-FFF2-40B4-BE49-F238E27FC236}">
                <a16:creationId xmlns:a16="http://schemas.microsoft.com/office/drawing/2014/main" id="{7734BB1B-95FD-489A-BF02-BC63EF3172ED}"/>
              </a:ext>
            </a:extLst>
          </p:cNvPr>
          <p:cNvSpPr>
            <a:spLocks noGrp="1"/>
          </p:cNvSpPr>
          <p:nvPr>
            <p:ph idx="1"/>
          </p:nvPr>
        </p:nvSpPr>
        <p:spPr>
          <a:xfrm>
            <a:off x="179512" y="1700808"/>
            <a:ext cx="8784976" cy="4983162"/>
          </a:xfrm>
          <a:solidFill>
            <a:schemeClr val="accent5"/>
          </a:solidFill>
        </p:spPr>
        <p:txBody>
          <a:bodyPr/>
          <a:lstStyle/>
          <a:p>
            <a:pPr marL="0" indent="0">
              <a:buNone/>
            </a:pPr>
            <a:r>
              <a:rPr lang="ru-RU" sz="1600" dirty="0">
                <a:solidFill>
                  <a:srgbClr val="3636A8"/>
                </a:solidFill>
                <a:effectLst/>
                <a:latin typeface="Arial Narrow" panose="020B0606020202030204" pitchFamily="34" charset="0"/>
                <a:ea typeface="Times New Roman" panose="02020603050405020304" pitchFamily="18" charset="0"/>
              </a:rPr>
              <a:t>1. Предоставление и распределение иных межбюджетных трансфертов из федерального бюджета бюджетам субъектов Российской Федерации на обеспечение выплат денежного вознаграждения за классное руководство </a:t>
            </a:r>
            <a:r>
              <a:rPr lang="ru-RU" sz="1600" b="1" dirty="0">
                <a:solidFill>
                  <a:srgbClr val="006600"/>
                </a:solidFill>
                <a:effectLst/>
                <a:latin typeface="Arial Narrow" panose="020B0606020202030204" pitchFamily="34" charset="0"/>
                <a:ea typeface="Times New Roman" panose="02020603050405020304" pitchFamily="18" charset="0"/>
              </a:rPr>
              <a:t>не являются основанием для корректировки межбюджетных отношений в случае превышения в субъектах Российской Федерации целевых показателей повышения уровня средней заработной платы </a:t>
            </a:r>
            <a:r>
              <a:rPr lang="ru-RU" sz="1600" dirty="0">
                <a:solidFill>
                  <a:srgbClr val="3636A8"/>
                </a:solidFill>
                <a:effectLst/>
                <a:latin typeface="Arial Narrow" panose="020B0606020202030204" pitchFamily="34" charset="0"/>
                <a:ea typeface="Times New Roman" panose="02020603050405020304" pitchFamily="18" charset="0"/>
              </a:rPr>
              <a:t>педагогических работников общеобразовательных организаций, установленных указами Президента Российской Федерации от 2012 года.</a:t>
            </a:r>
          </a:p>
          <a:p>
            <a:pPr marL="0" indent="0">
              <a:buNone/>
            </a:pPr>
            <a:r>
              <a:rPr lang="ru-RU" sz="1600" dirty="0">
                <a:solidFill>
                  <a:srgbClr val="3636A8"/>
                </a:solidFill>
                <a:effectLst/>
                <a:latin typeface="Arial Narrow" panose="020B0606020202030204" pitchFamily="34" charset="0"/>
                <a:ea typeface="Times New Roman" panose="02020603050405020304" pitchFamily="18" charset="0"/>
              </a:rPr>
              <a:t>3. Пунктом 11 Правил, утвержденных постановлением N 448, установлено, что денежное вознаграждение </a:t>
            </a:r>
            <a:r>
              <a:rPr lang="ru-RU" sz="1600" b="1" dirty="0">
                <a:solidFill>
                  <a:srgbClr val="006600"/>
                </a:solidFill>
                <a:effectLst/>
                <a:latin typeface="Arial Narrow" panose="020B0606020202030204" pitchFamily="34" charset="0"/>
                <a:ea typeface="Times New Roman" panose="02020603050405020304" pitchFamily="18" charset="0"/>
              </a:rPr>
              <a:t>выплачивается в размере 5000 рублей ежемесячно за классное руководство педагогическим работникам общеобразовательных организаций, но не более 2-х выплат</a:t>
            </a:r>
            <a:r>
              <a:rPr lang="ru-RU" sz="1600" dirty="0">
                <a:solidFill>
                  <a:srgbClr val="3636A8"/>
                </a:solidFill>
                <a:effectLst/>
                <a:latin typeface="Arial Narrow" panose="020B0606020202030204" pitchFamily="34" charset="0"/>
                <a:ea typeface="Times New Roman" panose="02020603050405020304" pitchFamily="18" charset="0"/>
              </a:rPr>
              <a:t> ежемесячного денежного вознаграждения одному педагогическому работнику при условии осуществления классного руководства в 2-х и более классах.</a:t>
            </a:r>
          </a:p>
          <a:p>
            <a:pPr marL="0" indent="0" algn="just">
              <a:spcBef>
                <a:spcPts val="0"/>
              </a:spcBef>
              <a:spcAft>
                <a:spcPts val="0"/>
              </a:spcAft>
              <a:buNone/>
            </a:pPr>
            <a:r>
              <a:rPr lang="ru-RU" sz="1600" dirty="0">
                <a:solidFill>
                  <a:srgbClr val="3636A8"/>
                </a:solidFill>
                <a:effectLst/>
                <a:latin typeface="Arial Narrow" panose="020B0606020202030204" pitchFamily="34" charset="0"/>
                <a:ea typeface="Times New Roman" panose="02020603050405020304" pitchFamily="18" charset="0"/>
              </a:rPr>
              <a:t>4. Денежное вознаграждение в размере 5000 рублей выплачивается педагогическому работнику за классное руководство в классе (классах), а также в классе-комплекте, который принимается за один класс (далее - класс), </a:t>
            </a:r>
            <a:r>
              <a:rPr lang="ru-RU" sz="1600" b="1" dirty="0">
                <a:solidFill>
                  <a:srgbClr val="006600"/>
                </a:solidFill>
                <a:effectLst/>
                <a:latin typeface="Arial Narrow" panose="020B0606020202030204" pitchFamily="34" charset="0"/>
                <a:ea typeface="Times New Roman" panose="02020603050405020304" pitchFamily="18" charset="0"/>
              </a:rPr>
              <a:t>независимо от количества обучающихся в каждом из классов</a:t>
            </a:r>
            <a:r>
              <a:rPr lang="ru-RU" sz="1600" dirty="0">
                <a:solidFill>
                  <a:srgbClr val="3636A8"/>
                </a:solidFill>
                <a:effectLst/>
                <a:latin typeface="Arial Narrow" panose="020B0606020202030204" pitchFamily="34" charset="0"/>
                <a:ea typeface="Times New Roman" panose="02020603050405020304" pitchFamily="18" charset="0"/>
              </a:rPr>
              <a:t>, а также реализуемых в них общеобразовательных программ, включая адаптированные общеобразовательные программы.</a:t>
            </a:r>
          </a:p>
          <a:p>
            <a:pPr marL="0" indent="0" algn="just">
              <a:spcBef>
                <a:spcPts val="0"/>
              </a:spcBef>
              <a:spcAft>
                <a:spcPts val="0"/>
              </a:spcAft>
              <a:buNone/>
            </a:pPr>
            <a:r>
              <a:rPr lang="ru-RU" sz="1600" dirty="0">
                <a:solidFill>
                  <a:srgbClr val="3636A8"/>
                </a:solidFill>
                <a:effectLst/>
                <a:latin typeface="Arial Narrow" panose="020B0606020202030204" pitchFamily="34" charset="0"/>
                <a:ea typeface="Times New Roman" panose="02020603050405020304" pitchFamily="18" charset="0"/>
              </a:rPr>
              <a:t>5. Выплата денежного вознаграждения за классное руководство в размере 5 000 рублей </a:t>
            </a:r>
            <a:r>
              <a:rPr lang="ru-RU" sz="1600" b="1" dirty="0">
                <a:solidFill>
                  <a:srgbClr val="006600"/>
                </a:solidFill>
                <a:effectLst/>
                <a:latin typeface="Arial Narrow" panose="020B0606020202030204" pitchFamily="34" charset="0"/>
                <a:ea typeface="Times New Roman" panose="02020603050405020304" pitchFamily="18" charset="0"/>
              </a:rPr>
              <a:t>выплачивается дополнительно к выплате (доплате) за классное руководство, установленное по состоянию на 31 августа 2020 года из бюджета субъекта </a:t>
            </a:r>
            <a:r>
              <a:rPr lang="ru-RU" sz="1600" dirty="0">
                <a:solidFill>
                  <a:srgbClr val="3636A8"/>
                </a:solidFill>
                <a:effectLst/>
                <a:latin typeface="Arial Narrow" panose="020B0606020202030204" pitchFamily="34" charset="0"/>
                <a:ea typeface="Times New Roman" panose="02020603050405020304" pitchFamily="18" charset="0"/>
              </a:rPr>
              <a:t>Российской Федерации, снижение размера которой не допускается. При этом рекомендуется установить порядок такой выплаты из бюджета субъекта Российской Федерации, который не должен зависеть от количества обучающихся в классе.</a:t>
            </a:r>
          </a:p>
          <a:p>
            <a:pPr>
              <a:spcBef>
                <a:spcPts val="0"/>
              </a:spcBef>
            </a:pPr>
            <a:endParaRPr lang="ru-RU" dirty="0"/>
          </a:p>
        </p:txBody>
      </p:sp>
    </p:spTree>
    <p:extLst>
      <p:ext uri="{BB962C8B-B14F-4D97-AF65-F5344CB8AC3E}">
        <p14:creationId xmlns:p14="http://schemas.microsoft.com/office/powerpoint/2010/main" val="3690668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32A4A5-91BB-4735-B0A5-F54414E4C989}"/>
              </a:ext>
            </a:extLst>
          </p:cNvPr>
          <p:cNvSpPr>
            <a:spLocks noGrp="1"/>
          </p:cNvSpPr>
          <p:nvPr>
            <p:ph type="title"/>
          </p:nvPr>
        </p:nvSpPr>
        <p:spPr>
          <a:xfrm>
            <a:off x="1403648" y="274638"/>
            <a:ext cx="7283152" cy="1143000"/>
          </a:xfrm>
        </p:spPr>
        <p:txBody>
          <a:bodyPr/>
          <a:lstStyle/>
          <a:p>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Письмо </a:t>
            </a:r>
            <a:r>
              <a:rPr lang="ru-RU" sz="2400" b="1" dirty="0" err="1">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Минпросвещения</a:t>
            </a:r>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России от 28.05.2020</a:t>
            </a:r>
            <a:b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br>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N ВБ-1159/08 «О направлении разъяснений»</a:t>
            </a:r>
            <a:b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br>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(классное руководство)</a:t>
            </a:r>
            <a:endPar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3" name="Объект 2">
            <a:extLst>
              <a:ext uri="{FF2B5EF4-FFF2-40B4-BE49-F238E27FC236}">
                <a16:creationId xmlns:a16="http://schemas.microsoft.com/office/drawing/2014/main" id="{7734BB1B-95FD-489A-BF02-BC63EF3172ED}"/>
              </a:ext>
            </a:extLst>
          </p:cNvPr>
          <p:cNvSpPr>
            <a:spLocks noGrp="1"/>
          </p:cNvSpPr>
          <p:nvPr>
            <p:ph idx="1"/>
          </p:nvPr>
        </p:nvSpPr>
        <p:spPr>
          <a:xfrm>
            <a:off x="179512" y="1745858"/>
            <a:ext cx="8784976" cy="4563462"/>
          </a:xfrm>
          <a:solidFill>
            <a:schemeClr val="accent5"/>
          </a:solidFill>
        </p:spPr>
        <p:txBody>
          <a:bodyPr/>
          <a:lstStyle/>
          <a:p>
            <a:pPr marL="0" indent="0" algn="just">
              <a:spcBef>
                <a:spcPts val="0"/>
              </a:spcBef>
              <a:spcAft>
                <a:spcPts val="0"/>
              </a:spcAft>
              <a:buNone/>
            </a:pPr>
            <a:r>
              <a:rPr lang="ru-RU" sz="1700" b="1" dirty="0">
                <a:solidFill>
                  <a:srgbClr val="3636A8"/>
                </a:solidFill>
                <a:effectLst/>
                <a:latin typeface="Arial Narrow" panose="020B0606020202030204" pitchFamily="34" charset="0"/>
                <a:ea typeface="Times New Roman" panose="02020603050405020304" pitchFamily="18" charset="0"/>
              </a:rPr>
              <a:t>… в коллективном договоре могут быть предусмотрены следующие положения, связанные с осуществлением педагогическими работниками классного руководства в классах:</a:t>
            </a:r>
          </a:p>
          <a:p>
            <a:pPr marL="0" indent="0" algn="just">
              <a:spcBef>
                <a:spcPts val="0"/>
              </a:spcBef>
              <a:spcAft>
                <a:spcPts val="0"/>
              </a:spcAft>
              <a:buNone/>
            </a:pPr>
            <a:r>
              <a:rPr lang="ru-RU" sz="1700" dirty="0">
                <a:solidFill>
                  <a:srgbClr val="3636A8"/>
                </a:solidFill>
                <a:effectLst/>
                <a:latin typeface="Arial Narrow" panose="020B0606020202030204" pitchFamily="34" charset="0"/>
                <a:ea typeface="Times New Roman" panose="02020603050405020304" pitchFamily="18" charset="0"/>
              </a:rPr>
              <a:t>- </a:t>
            </a:r>
            <a:r>
              <a:rPr lang="ru-RU" sz="1700" b="1" dirty="0">
                <a:solidFill>
                  <a:srgbClr val="006600"/>
                </a:solidFill>
                <a:effectLst/>
                <a:latin typeface="Arial Narrow" panose="020B0606020202030204" pitchFamily="34" charset="0"/>
                <a:ea typeface="Times New Roman" panose="02020603050405020304" pitchFamily="18" charset="0"/>
              </a:rPr>
              <a:t>недопущение в течение учебного года и в каникулярный период изменений размеров выплат </a:t>
            </a:r>
            <a:r>
              <a:rPr lang="ru-RU" sz="1700" dirty="0">
                <a:solidFill>
                  <a:srgbClr val="3636A8"/>
                </a:solidFill>
                <a:effectLst/>
                <a:latin typeface="Arial Narrow" panose="020B0606020202030204" pitchFamily="34" charset="0"/>
                <a:ea typeface="Times New Roman" panose="02020603050405020304" pitchFamily="18" charset="0"/>
              </a:rPr>
              <a:t>педагогическим работникам за классное руководство или отмена классного руководства в конкретном классе по инициативе работодателя при надлежащем осуществлении классного руководства, за исключением случаев сокращения количества классов;</a:t>
            </a:r>
          </a:p>
          <a:p>
            <a:pPr marL="0" indent="0" algn="just">
              <a:spcBef>
                <a:spcPts val="0"/>
              </a:spcBef>
              <a:spcAft>
                <a:spcPts val="0"/>
              </a:spcAft>
              <a:buNone/>
            </a:pPr>
            <a:r>
              <a:rPr lang="ru-RU" sz="1700" dirty="0">
                <a:solidFill>
                  <a:srgbClr val="3636A8"/>
                </a:solidFill>
                <a:effectLst/>
                <a:latin typeface="Arial Narrow" panose="020B0606020202030204" pitchFamily="34" charset="0"/>
                <a:ea typeface="Times New Roman" panose="02020603050405020304" pitchFamily="18" charset="0"/>
              </a:rPr>
              <a:t>- </a:t>
            </a:r>
            <a:r>
              <a:rPr lang="ru-RU" sz="1700" b="1" dirty="0">
                <a:solidFill>
                  <a:srgbClr val="006600"/>
                </a:solidFill>
                <a:effectLst/>
                <a:latin typeface="Arial Narrow" panose="020B0606020202030204" pitchFamily="34" charset="0"/>
                <a:ea typeface="Times New Roman" panose="02020603050405020304" pitchFamily="18" charset="0"/>
              </a:rPr>
              <a:t>преемственность</a:t>
            </a:r>
            <a:r>
              <a:rPr lang="ru-RU" sz="1700" dirty="0">
                <a:solidFill>
                  <a:srgbClr val="3636A8"/>
                </a:solidFill>
                <a:effectLst/>
                <a:latin typeface="Arial Narrow" panose="020B0606020202030204" pitchFamily="34" charset="0"/>
                <a:ea typeface="Times New Roman" panose="02020603050405020304" pitchFamily="18" charset="0"/>
              </a:rPr>
              <a:t> осуществления классного руководства в классах на следующий учебный год;</a:t>
            </a:r>
          </a:p>
          <a:p>
            <a:pPr marL="0" indent="0" algn="just">
              <a:spcBef>
                <a:spcPts val="0"/>
              </a:spcBef>
              <a:spcAft>
                <a:spcPts val="0"/>
              </a:spcAft>
              <a:buNone/>
            </a:pPr>
            <a:r>
              <a:rPr lang="ru-RU" sz="1700" dirty="0">
                <a:solidFill>
                  <a:srgbClr val="3636A8"/>
                </a:solidFill>
                <a:effectLst/>
                <a:latin typeface="Arial Narrow" panose="020B0606020202030204" pitchFamily="34" charset="0"/>
                <a:ea typeface="Times New Roman" panose="02020603050405020304" pitchFamily="18" charset="0"/>
              </a:rPr>
              <a:t>- определение кандидатур педагогических работников, которые в следующем учебном году будут осуществлять классное руководство в классах </a:t>
            </a:r>
            <a:r>
              <a:rPr lang="ru-RU" sz="1700" b="1" dirty="0">
                <a:solidFill>
                  <a:srgbClr val="006600"/>
                </a:solidFill>
                <a:effectLst/>
                <a:latin typeface="Arial Narrow" panose="020B0606020202030204" pitchFamily="34" charset="0"/>
                <a:ea typeface="Times New Roman" panose="02020603050405020304" pitchFamily="18" charset="0"/>
              </a:rPr>
              <a:t>одновременно с распределением учебной </a:t>
            </a:r>
            <a:r>
              <a:rPr lang="ru-RU" sz="1700" dirty="0">
                <a:solidFill>
                  <a:srgbClr val="3636A8"/>
                </a:solidFill>
                <a:effectLst/>
                <a:latin typeface="Arial Narrow" panose="020B0606020202030204" pitchFamily="34" charset="0"/>
                <a:ea typeface="Times New Roman" panose="02020603050405020304" pitchFamily="18" charset="0"/>
              </a:rPr>
              <a:t>нагрузки по окончании учебного года с тем, чтобы каждый педагогический работник знал, в каком классе в новом учебном году он будет осуществлять классное руководство;</a:t>
            </a:r>
          </a:p>
          <a:p>
            <a:pPr marL="0" indent="0" algn="just">
              <a:spcBef>
                <a:spcPts val="0"/>
              </a:spcBef>
              <a:spcAft>
                <a:spcPts val="0"/>
              </a:spcAft>
              <a:buNone/>
            </a:pPr>
            <a:r>
              <a:rPr lang="ru-RU" sz="1700" dirty="0">
                <a:solidFill>
                  <a:srgbClr val="3636A8"/>
                </a:solidFill>
                <a:effectLst/>
                <a:latin typeface="Arial Narrow" panose="020B0606020202030204" pitchFamily="34" charset="0"/>
                <a:ea typeface="Times New Roman" panose="02020603050405020304" pitchFamily="18" charset="0"/>
              </a:rPr>
              <a:t>- </a:t>
            </a:r>
            <a:r>
              <a:rPr lang="ru-RU" sz="1700" b="1" dirty="0">
                <a:solidFill>
                  <a:srgbClr val="006600"/>
                </a:solidFill>
                <a:effectLst/>
                <a:latin typeface="Arial Narrow" panose="020B0606020202030204" pitchFamily="34" charset="0"/>
                <a:ea typeface="Times New Roman" panose="02020603050405020304" pitchFamily="18" charset="0"/>
              </a:rPr>
              <a:t>временное замещение длительно отсутствующего по болезни и другим причинам педагогического работника</a:t>
            </a:r>
            <a:r>
              <a:rPr lang="ru-RU" sz="1700" dirty="0">
                <a:solidFill>
                  <a:srgbClr val="3636A8"/>
                </a:solidFill>
                <a:effectLst/>
                <a:latin typeface="Arial Narrow" panose="020B0606020202030204" pitchFamily="34" charset="0"/>
                <a:ea typeface="Times New Roman" panose="02020603050405020304" pitchFamily="18" charset="0"/>
              </a:rPr>
              <a:t>, осуществляющего классное руководство, другим педагогическим работником с установлением ему соответствующих выплат за классное руководство пропорционально времени замещения;</a:t>
            </a:r>
          </a:p>
          <a:p>
            <a:pPr marL="0" indent="0" algn="just">
              <a:spcBef>
                <a:spcPts val="0"/>
              </a:spcBef>
              <a:spcAft>
                <a:spcPts val="0"/>
              </a:spcAft>
              <a:buNone/>
            </a:pPr>
            <a:r>
              <a:rPr lang="ru-RU" sz="1700" dirty="0">
                <a:solidFill>
                  <a:srgbClr val="3636A8"/>
                </a:solidFill>
                <a:effectLst/>
                <a:latin typeface="Arial Narrow" panose="020B0606020202030204" pitchFamily="34" charset="0"/>
                <a:ea typeface="Times New Roman" panose="02020603050405020304" pitchFamily="18" charset="0"/>
              </a:rPr>
              <a:t>- возможность отмены выплат за классное руководство за неисполнение или ненадлежащее исполнение педагогическим работником по его вине работы по классному руководству.</a:t>
            </a:r>
          </a:p>
        </p:txBody>
      </p:sp>
    </p:spTree>
    <p:extLst>
      <p:ext uri="{BB962C8B-B14F-4D97-AF65-F5344CB8AC3E}">
        <p14:creationId xmlns:p14="http://schemas.microsoft.com/office/powerpoint/2010/main" val="4137480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177107-8E5F-46D3-BC53-4376CD47960F}"/>
              </a:ext>
            </a:extLst>
          </p:cNvPr>
          <p:cNvSpPr>
            <a:spLocks noGrp="1"/>
          </p:cNvSpPr>
          <p:nvPr>
            <p:ph type="title"/>
          </p:nvPr>
        </p:nvSpPr>
        <p:spPr>
          <a:xfrm>
            <a:off x="1763688" y="274638"/>
            <a:ext cx="6923112" cy="1143000"/>
          </a:xfrm>
        </p:spPr>
        <p:txBody>
          <a:bodyPr/>
          <a:lstStyle/>
          <a:p>
            <a:r>
              <a:rPr lang="ru-RU" sz="3600" b="1" dirty="0">
                <a:solidFill>
                  <a:srgbClr val="FF0000"/>
                </a:solidFill>
                <a:effectLst>
                  <a:outerShdw blurRad="38100" dist="38100" dir="2700000" algn="tl">
                    <a:srgbClr val="000000">
                      <a:alpha val="43137"/>
                    </a:srgbClr>
                  </a:outerShdw>
                </a:effectLst>
                <a:latin typeface="Arial Narrow" panose="020B0606020202030204" pitchFamily="34" charset="0"/>
              </a:rPr>
              <a:t>Проект ППСО о выплатах за классное руководство</a:t>
            </a:r>
          </a:p>
        </p:txBody>
      </p:sp>
      <p:sp>
        <p:nvSpPr>
          <p:cNvPr id="3" name="Объект 2">
            <a:extLst>
              <a:ext uri="{FF2B5EF4-FFF2-40B4-BE49-F238E27FC236}">
                <a16:creationId xmlns:a16="http://schemas.microsoft.com/office/drawing/2014/main" id="{266B2DE9-63A8-4425-98CE-46411F70CF9E}"/>
              </a:ext>
            </a:extLst>
          </p:cNvPr>
          <p:cNvSpPr>
            <a:spLocks noGrp="1"/>
          </p:cNvSpPr>
          <p:nvPr>
            <p:ph idx="1"/>
          </p:nvPr>
        </p:nvSpPr>
        <p:spPr>
          <a:xfrm>
            <a:off x="354360" y="1772816"/>
            <a:ext cx="8435280" cy="4525963"/>
          </a:xfrm>
        </p:spPr>
        <p:txBody>
          <a:bodyPr/>
          <a:lstStyle/>
          <a:p>
            <a:pPr marL="0" indent="342900" algn="just">
              <a:spcAft>
                <a:spcPts val="400"/>
              </a:spcAft>
              <a:buNone/>
              <a:tabLst>
                <a:tab pos="450215" algn="l"/>
              </a:tabLst>
            </a:pPr>
            <a:r>
              <a:rPr lang="ru-RU" sz="1800" kern="150" dirty="0">
                <a:solidFill>
                  <a:srgbClr val="3636A8"/>
                </a:solidFill>
                <a:effectLst/>
                <a:latin typeface="Arial Narrow" panose="020B0606020202030204" pitchFamily="34" charset="0"/>
                <a:ea typeface="Times New Roman" panose="02020603050405020304" pitchFamily="18" charset="0"/>
                <a:cs typeface="Liberation Serif"/>
              </a:rPr>
              <a:t>2. </a:t>
            </a:r>
            <a:r>
              <a:rPr lang="ru-RU" sz="1800" spc="10" dirty="0">
                <a:solidFill>
                  <a:srgbClr val="3636A8"/>
                </a:solidFill>
                <a:effectLst/>
                <a:latin typeface="Arial Narrow" panose="020B0606020202030204" pitchFamily="34" charset="0"/>
                <a:ea typeface="Times New Roman" panose="02020603050405020304" pitchFamily="18" charset="0"/>
                <a:cs typeface="Liberation Serif"/>
              </a:rPr>
              <a:t>Право на получение денежного вознаграждения имеют педагогические </a:t>
            </a:r>
            <a:br>
              <a:rPr lang="ru-RU" sz="1800" spc="10" dirty="0">
                <a:solidFill>
                  <a:srgbClr val="3636A8"/>
                </a:solidFill>
                <a:effectLst/>
                <a:latin typeface="Arial Narrow" panose="020B0606020202030204" pitchFamily="34" charset="0"/>
                <a:ea typeface="Times New Roman" panose="02020603050405020304" pitchFamily="18" charset="0"/>
                <a:cs typeface="Liberation Serif"/>
              </a:rPr>
            </a:br>
            <a:r>
              <a:rPr lang="ru-RU" sz="1800" spc="10" dirty="0">
                <a:solidFill>
                  <a:srgbClr val="3636A8"/>
                </a:solidFill>
                <a:effectLst/>
                <a:latin typeface="Arial Narrow" panose="020B0606020202030204" pitchFamily="34" charset="0"/>
                <a:ea typeface="Times New Roman" panose="02020603050405020304" pitchFamily="18" charset="0"/>
                <a:cs typeface="Liberation Serif"/>
              </a:rPr>
              <a:t>работники, на которых в соответствии с нормативным актом </a:t>
            </a:r>
            <a:r>
              <a:rPr lang="ru-RU" sz="1800" kern="150" dirty="0">
                <a:solidFill>
                  <a:srgbClr val="3636A8"/>
                </a:solidFill>
                <a:effectLst/>
                <a:latin typeface="Arial Narrow" panose="020B0606020202030204" pitchFamily="34" charset="0"/>
                <a:ea typeface="Times New Roman" panose="02020603050405020304" pitchFamily="18" charset="0"/>
                <a:cs typeface="Liberation Serif"/>
              </a:rPr>
              <a:t>государственной или муниципальной образовательной организации</a:t>
            </a:r>
            <a:r>
              <a:rPr lang="ru-RU" sz="1800" spc="10" dirty="0">
                <a:solidFill>
                  <a:srgbClr val="3636A8"/>
                </a:solidFill>
                <a:effectLst/>
                <a:latin typeface="Arial Narrow" panose="020B0606020202030204" pitchFamily="34" charset="0"/>
                <a:ea typeface="Times New Roman" panose="02020603050405020304" pitchFamily="18" charset="0"/>
                <a:cs typeface="Liberation Serif"/>
              </a:rPr>
              <a:t> возложены дополнительные </a:t>
            </a:r>
            <a:br>
              <a:rPr lang="ru-RU" sz="1800" spc="10" dirty="0">
                <a:solidFill>
                  <a:srgbClr val="3636A8"/>
                </a:solidFill>
                <a:effectLst/>
                <a:latin typeface="Arial Narrow" panose="020B0606020202030204" pitchFamily="34" charset="0"/>
                <a:ea typeface="Times New Roman" panose="02020603050405020304" pitchFamily="18" charset="0"/>
                <a:cs typeface="Liberation Serif"/>
              </a:rPr>
            </a:br>
            <a:r>
              <a:rPr lang="ru-RU" sz="1800" spc="10" dirty="0">
                <a:solidFill>
                  <a:srgbClr val="3636A8"/>
                </a:solidFill>
                <a:effectLst/>
                <a:latin typeface="Arial Narrow" panose="020B0606020202030204" pitchFamily="34" charset="0"/>
                <a:ea typeface="Times New Roman" panose="02020603050405020304" pitchFamily="18" charset="0"/>
                <a:cs typeface="Liberation Serif"/>
              </a:rPr>
              <a:t>обязанности классного руководителя.</a:t>
            </a:r>
            <a:endParaRPr lang="ru-RU" sz="1800" dirty="0">
              <a:solidFill>
                <a:srgbClr val="3636A8"/>
              </a:solidFill>
              <a:effectLst/>
              <a:latin typeface="Arial Narrow" panose="020B0606020202030204" pitchFamily="34" charset="0"/>
              <a:ea typeface="Times New Roman" panose="02020603050405020304" pitchFamily="18" charset="0"/>
            </a:endParaRPr>
          </a:p>
          <a:p>
            <a:pPr marL="0" indent="342900" algn="just">
              <a:spcAft>
                <a:spcPts val="400"/>
              </a:spcAft>
              <a:buNone/>
              <a:tabLst>
                <a:tab pos="450215" algn="l"/>
              </a:tabLst>
            </a:pPr>
            <a:r>
              <a:rPr lang="ru-RU" sz="1800" b="1" dirty="0">
                <a:solidFill>
                  <a:srgbClr val="3636A8"/>
                </a:solidFill>
                <a:effectLst/>
                <a:latin typeface="Arial Narrow" panose="020B0606020202030204" pitchFamily="34" charset="0"/>
                <a:ea typeface="Times New Roman" panose="02020603050405020304" pitchFamily="18" charset="0"/>
                <a:cs typeface="Liberation Serif"/>
              </a:rPr>
              <a:t>В случае необходимости классное руководство может также осуществляться учителями из числа руководителей и других работников общеобразовательной организации, ведущих учебные занятия в данном классе. Учителя из числа руководителей могут осуществлять классное руководство только с согласия учредителя.</a:t>
            </a:r>
            <a:endParaRPr lang="ru-RU" sz="1800" b="1" dirty="0">
              <a:solidFill>
                <a:srgbClr val="3636A8"/>
              </a:solidFill>
              <a:effectLst/>
              <a:latin typeface="Arial Narrow" panose="020B0606020202030204" pitchFamily="34" charset="0"/>
              <a:ea typeface="Times New Roman" panose="02020603050405020304" pitchFamily="18" charset="0"/>
            </a:endParaRPr>
          </a:p>
          <a:p>
            <a:pPr>
              <a:buFont typeface="Wingdings" panose="05000000000000000000" pitchFamily="2" charset="2"/>
              <a:buChar char="ü"/>
            </a:pPr>
            <a:r>
              <a:rPr lang="ru-RU" sz="1600" dirty="0">
                <a:solidFill>
                  <a:srgbClr val="3636A8"/>
                </a:solidFill>
                <a:effectLst/>
                <a:latin typeface="Arial Narrow" panose="020B0606020202030204" pitchFamily="34" charset="0"/>
                <a:ea typeface="Times New Roman" panose="02020603050405020304" pitchFamily="18" charset="0"/>
                <a:cs typeface="Liberation Serif"/>
              </a:rPr>
              <a:t>не более двух выплат ежемесячного денежного вознаграждения одному педагогическому работнику </a:t>
            </a:r>
          </a:p>
          <a:p>
            <a:pPr>
              <a:buFont typeface="Wingdings" panose="05000000000000000000" pitchFamily="2" charset="2"/>
              <a:buChar char="ü"/>
            </a:pPr>
            <a:r>
              <a:rPr lang="ru-RU" sz="1600" dirty="0">
                <a:solidFill>
                  <a:srgbClr val="3636A8"/>
                </a:solidFill>
                <a:effectLst/>
                <a:latin typeface="Arial Narrow" panose="020B0606020202030204" pitchFamily="34" charset="0"/>
                <a:ea typeface="Times New Roman" panose="02020603050405020304" pitchFamily="18" charset="0"/>
                <a:cs typeface="Liberation Serif"/>
              </a:rPr>
              <a:t>независимо от количества обучающихся </a:t>
            </a:r>
            <a:endParaRPr lang="ru-RU" sz="1600" dirty="0">
              <a:solidFill>
                <a:srgbClr val="3636A8"/>
              </a:solidFill>
              <a:latin typeface="Arial Narrow" panose="020B0606020202030204" pitchFamily="34" charset="0"/>
              <a:ea typeface="Times New Roman" panose="02020603050405020304" pitchFamily="18" charset="0"/>
              <a:cs typeface="Liberation Serif"/>
            </a:endParaRPr>
          </a:p>
          <a:p>
            <a:pPr>
              <a:buFont typeface="Wingdings" panose="05000000000000000000" pitchFamily="2" charset="2"/>
              <a:buChar char="ü"/>
            </a:pPr>
            <a:r>
              <a:rPr lang="ru-RU" sz="1600" dirty="0">
                <a:solidFill>
                  <a:srgbClr val="3636A8"/>
                </a:solidFill>
                <a:effectLst/>
                <a:latin typeface="Arial Narrow" panose="020B0606020202030204" pitchFamily="34" charset="0"/>
                <a:ea typeface="Times New Roman" panose="02020603050405020304" pitchFamily="18" charset="0"/>
                <a:cs typeface="Liberation Serif"/>
              </a:rPr>
              <a:t>дополнительно к выплате (доплате) за классное руководство, установленной </a:t>
            </a:r>
            <a:br>
              <a:rPr lang="ru-RU" sz="1600" dirty="0">
                <a:solidFill>
                  <a:srgbClr val="3636A8"/>
                </a:solidFill>
                <a:effectLst/>
                <a:latin typeface="Arial Narrow" panose="020B0606020202030204" pitchFamily="34" charset="0"/>
                <a:ea typeface="Times New Roman" panose="02020603050405020304" pitchFamily="18" charset="0"/>
                <a:cs typeface="Liberation Serif"/>
              </a:rPr>
            </a:br>
            <a:r>
              <a:rPr lang="ru-RU" sz="1600" dirty="0">
                <a:solidFill>
                  <a:srgbClr val="3636A8"/>
                </a:solidFill>
                <a:effectLst/>
                <a:latin typeface="Arial Narrow" panose="020B0606020202030204" pitchFamily="34" charset="0"/>
                <a:ea typeface="Times New Roman" panose="02020603050405020304" pitchFamily="18" charset="0"/>
                <a:cs typeface="Liberation Serif"/>
              </a:rPr>
              <a:t>по состоянию на 31 августа 2020 года из бюджета Свердловской области, </a:t>
            </a:r>
            <a:br>
              <a:rPr lang="ru-RU" sz="1600" dirty="0">
                <a:solidFill>
                  <a:srgbClr val="3636A8"/>
                </a:solidFill>
                <a:effectLst/>
                <a:latin typeface="Arial Narrow" panose="020B0606020202030204" pitchFamily="34" charset="0"/>
                <a:ea typeface="Times New Roman" panose="02020603050405020304" pitchFamily="18" charset="0"/>
                <a:cs typeface="Liberation Serif"/>
              </a:rPr>
            </a:br>
            <a:r>
              <a:rPr lang="ru-RU" sz="1600" dirty="0">
                <a:solidFill>
                  <a:srgbClr val="3636A8"/>
                </a:solidFill>
                <a:effectLst/>
                <a:latin typeface="Arial Narrow" panose="020B0606020202030204" pitchFamily="34" charset="0"/>
                <a:ea typeface="Times New Roman" panose="02020603050405020304" pitchFamily="18" charset="0"/>
                <a:cs typeface="Liberation Serif"/>
              </a:rPr>
              <a:t>снижение размера которой не допускается. </a:t>
            </a:r>
            <a:endParaRPr lang="ru-RU" sz="1600" dirty="0">
              <a:solidFill>
                <a:srgbClr val="3636A8"/>
              </a:solidFill>
              <a:effectLst/>
              <a:latin typeface="Arial Narrow" panose="020B0606020202030204" pitchFamily="34" charset="0"/>
              <a:ea typeface="Times New Roman" panose="02020603050405020304" pitchFamily="18" charset="0"/>
            </a:endParaRPr>
          </a:p>
          <a:p>
            <a:pPr>
              <a:buFont typeface="Wingdings" panose="05000000000000000000" pitchFamily="2" charset="2"/>
              <a:buChar char="ü"/>
            </a:pPr>
            <a:r>
              <a:rPr lang="ru-RU" sz="1600" dirty="0">
                <a:solidFill>
                  <a:srgbClr val="3636A8"/>
                </a:solidFill>
                <a:latin typeface="Arial Narrow" panose="020B0606020202030204" pitchFamily="34" charset="0"/>
              </a:rPr>
              <a:t>выплачивается, в том числе, в периоды каникул </a:t>
            </a:r>
            <a:r>
              <a:rPr lang="ru-RU" sz="1600" dirty="0">
                <a:solidFill>
                  <a:srgbClr val="3636A8"/>
                </a:solidFill>
                <a:effectLst/>
                <a:latin typeface="Arial Narrow" panose="020B0606020202030204" pitchFamily="34" charset="0"/>
                <a:ea typeface="Times New Roman" panose="02020603050405020304" pitchFamily="18" charset="0"/>
                <a:cs typeface="Liberation Serif"/>
              </a:rPr>
              <a:t>периоды отмены (приостановки) для обучающихся занятий по санитарно-эпидемиологическим, климатическим и другим основаниям</a:t>
            </a:r>
            <a:endParaRPr lang="ru-RU" sz="1600" dirty="0">
              <a:solidFill>
                <a:srgbClr val="3636A8"/>
              </a:solidFill>
              <a:latin typeface="Arial Narrow" panose="020B0606020202030204" pitchFamily="34" charset="0"/>
            </a:endParaRPr>
          </a:p>
        </p:txBody>
      </p:sp>
    </p:spTree>
    <p:extLst>
      <p:ext uri="{BB962C8B-B14F-4D97-AF65-F5344CB8AC3E}">
        <p14:creationId xmlns:p14="http://schemas.microsoft.com/office/powerpoint/2010/main" val="1012307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D1AD39-9E53-4BA8-9317-C22EA4A612FE}"/>
              </a:ext>
            </a:extLst>
          </p:cNvPr>
          <p:cNvSpPr>
            <a:spLocks noGrp="1"/>
          </p:cNvSpPr>
          <p:nvPr>
            <p:ph type="title"/>
          </p:nvPr>
        </p:nvSpPr>
        <p:spPr/>
        <p:txBody>
          <a:bodyPr/>
          <a:lstStyle/>
          <a:p>
            <a:pPr>
              <a:lnSpc>
                <a:spcPct val="115000"/>
              </a:lnSpc>
              <a:spcAft>
                <a:spcPts val="0"/>
              </a:spcAft>
            </a:pPr>
            <a:r>
              <a:rPr lang="ru-RU" sz="28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ПРИМЕРНОЕ ПОЛОЖЕНИЕ О</a:t>
            </a:r>
            <a:br>
              <a:rPr lang="ru-RU" sz="28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br>
            <a:r>
              <a:rPr lang="ru-RU" sz="28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КЛАССНОМ РУКОВОДСТВЕ</a:t>
            </a:r>
            <a:endParaRPr lang="ru-RU" sz="28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3" name="Объект 2">
            <a:extLst>
              <a:ext uri="{FF2B5EF4-FFF2-40B4-BE49-F238E27FC236}">
                <a16:creationId xmlns:a16="http://schemas.microsoft.com/office/drawing/2014/main" id="{CF2CEB29-B012-4FF5-B0EE-3DDB1090D455}"/>
              </a:ext>
            </a:extLst>
          </p:cNvPr>
          <p:cNvSpPr>
            <a:spLocks noGrp="1"/>
          </p:cNvSpPr>
          <p:nvPr>
            <p:ph idx="1"/>
          </p:nvPr>
        </p:nvSpPr>
        <p:spPr>
          <a:xfrm>
            <a:off x="251520" y="1844824"/>
            <a:ext cx="8784976" cy="4525963"/>
          </a:xfrm>
        </p:spPr>
        <p:txBody>
          <a:bodyPr/>
          <a:lstStyle/>
          <a:p>
            <a:pPr>
              <a:buFont typeface="+mj-lt"/>
              <a:buAutoNum type="arabicPeriod"/>
            </a:pPr>
            <a:r>
              <a:rPr lang="ru-RU" sz="2000" b="1" dirty="0">
                <a:solidFill>
                  <a:srgbClr val="3636A8"/>
                </a:solidFill>
                <a:effectLst/>
                <a:latin typeface="Arial Narrow" panose="020B0606020202030204" pitchFamily="34" charset="0"/>
                <a:ea typeface="Times New Roman" panose="02020603050405020304" pitchFamily="18" charset="0"/>
                <a:cs typeface="Times New Roman" panose="02020603050405020304" pitchFamily="18" charset="0"/>
              </a:rPr>
              <a:t>Общие положения </a:t>
            </a:r>
            <a:r>
              <a:rPr lang="ru-RU" sz="2000" dirty="0">
                <a:solidFill>
                  <a:srgbClr val="3636A8"/>
                </a:solidFill>
                <a:effectLst/>
                <a:latin typeface="Arial Narrow" panose="020B0606020202030204" pitchFamily="34" charset="0"/>
                <a:ea typeface="Times New Roman" panose="02020603050405020304" pitchFamily="18" charset="0"/>
                <a:cs typeface="Times New Roman" panose="02020603050405020304" pitchFamily="18" charset="0"/>
              </a:rPr>
              <a:t>(</a:t>
            </a:r>
            <a:r>
              <a:rPr lang="ru-RU" sz="2000" dirty="0">
                <a:solidFill>
                  <a:srgbClr val="3636A8"/>
                </a:solidFill>
                <a:effectLst/>
                <a:latin typeface="Arial Narrow" panose="020B0606020202030204" pitchFamily="34" charset="0"/>
                <a:ea typeface="Times New Roman" panose="02020603050405020304" pitchFamily="18" charset="0"/>
              </a:rPr>
              <a:t>Педагогический работник, осуществляющий классное руководство, не является единственным субъектом воспитательной деятельности.)</a:t>
            </a:r>
            <a:endParaRPr lang="ru-RU" sz="2000" dirty="0">
              <a:solidFill>
                <a:srgbClr val="3636A8"/>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buFont typeface="+mj-lt"/>
              <a:buAutoNum type="arabicPeriod"/>
            </a:pPr>
            <a:r>
              <a:rPr lang="ru-RU" sz="2000" b="1" dirty="0">
                <a:solidFill>
                  <a:srgbClr val="3636A8"/>
                </a:solidFill>
                <a:effectLst/>
                <a:latin typeface="Arial Narrow" panose="020B0606020202030204" pitchFamily="34" charset="0"/>
                <a:ea typeface="Times New Roman" panose="02020603050405020304" pitchFamily="18" charset="0"/>
                <a:cs typeface="Times New Roman" panose="02020603050405020304" pitchFamily="18" charset="0"/>
              </a:rPr>
              <a:t>Обязанности классного руководителя </a:t>
            </a:r>
            <a:r>
              <a:rPr lang="ru-RU" sz="2000" dirty="0">
                <a:solidFill>
                  <a:srgbClr val="3636A8"/>
                </a:solidFill>
                <a:effectLst/>
                <a:latin typeface="Arial Narrow" panose="020B0606020202030204" pitchFamily="34" charset="0"/>
                <a:ea typeface="Times New Roman" panose="02020603050405020304" pitchFamily="18" charset="0"/>
                <a:cs typeface="Times New Roman" panose="02020603050405020304" pitchFamily="18" charset="0"/>
              </a:rPr>
              <a:t>(</a:t>
            </a:r>
            <a:r>
              <a:rPr lang="ru-RU" sz="2000" dirty="0">
                <a:solidFill>
                  <a:srgbClr val="3636A8"/>
                </a:solidFill>
                <a:effectLst/>
                <a:latin typeface="Arial Narrow" panose="020B0606020202030204" pitchFamily="34" charset="0"/>
                <a:ea typeface="Times New Roman" panose="02020603050405020304" pitchFamily="18" charset="0"/>
              </a:rPr>
              <a:t>Осуществляет взаимодействие с педагогическими работниками и администрацией образовательной организации для координации работы, направленной на личностное развитие обучающихся, обеспечение их успешной учебной деятельности.)</a:t>
            </a:r>
            <a:endParaRPr lang="ru-RU" sz="2000" dirty="0">
              <a:solidFill>
                <a:srgbClr val="3636A8"/>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buFont typeface="+mj-lt"/>
              <a:buAutoNum type="arabicPeriod"/>
            </a:pPr>
            <a:r>
              <a:rPr lang="ru-RU" sz="2000" b="1" dirty="0">
                <a:solidFill>
                  <a:srgbClr val="3636A8"/>
                </a:solidFill>
                <a:effectLst/>
                <a:latin typeface="Arial Narrow" panose="020B0606020202030204" pitchFamily="34" charset="0"/>
                <a:ea typeface="Times New Roman" panose="02020603050405020304" pitchFamily="18" charset="0"/>
                <a:cs typeface="Times New Roman" panose="02020603050405020304" pitchFamily="18" charset="0"/>
              </a:rPr>
              <a:t>Права классного руководителя </a:t>
            </a:r>
            <a:r>
              <a:rPr lang="ru-RU" sz="2000" dirty="0">
                <a:solidFill>
                  <a:srgbClr val="3636A8"/>
                </a:solidFill>
                <a:effectLst/>
                <a:latin typeface="Arial Narrow" panose="020B0606020202030204" pitchFamily="34" charset="0"/>
                <a:ea typeface="Times New Roman" panose="02020603050405020304" pitchFamily="18" charset="0"/>
                <a:cs typeface="Times New Roman" panose="02020603050405020304" pitchFamily="18" charset="0"/>
              </a:rPr>
              <a:t>(Классный руководитель имеет право запрашивать у медицинских работников, закрепленных за образовательной организацией, и родителей необходимую информацию о состоянии здоровья обучающихся.)</a:t>
            </a:r>
          </a:p>
          <a:p>
            <a:pPr>
              <a:buFont typeface="+mj-lt"/>
              <a:buAutoNum type="arabicPeriod"/>
            </a:pPr>
            <a:r>
              <a:rPr lang="ru-RU" sz="2000" b="1" dirty="0">
                <a:solidFill>
                  <a:srgbClr val="3636A8"/>
                </a:solidFill>
                <a:effectLst/>
                <a:latin typeface="Arial Narrow" panose="020B0606020202030204" pitchFamily="34" charset="0"/>
                <a:ea typeface="Times New Roman" panose="02020603050405020304" pitchFamily="18" charset="0"/>
              </a:rPr>
              <a:t>Ответственность </a:t>
            </a:r>
            <a:r>
              <a:rPr lang="ru-RU" sz="2000" dirty="0">
                <a:solidFill>
                  <a:srgbClr val="3636A8"/>
                </a:solidFill>
                <a:effectLst/>
                <a:latin typeface="Arial Narrow" panose="020B0606020202030204" pitchFamily="34" charset="0"/>
                <a:ea typeface="Times New Roman" panose="02020603050405020304" pitchFamily="18" charset="0"/>
              </a:rPr>
              <a:t>классного руководителя (персональные данные обучающихся).</a:t>
            </a:r>
          </a:p>
          <a:p>
            <a:pPr>
              <a:buFont typeface="+mj-lt"/>
              <a:buAutoNum type="arabicPeriod"/>
            </a:pPr>
            <a:r>
              <a:rPr lang="ru-RU" sz="2000" b="1" dirty="0">
                <a:solidFill>
                  <a:srgbClr val="3636A8"/>
                </a:solidFill>
                <a:effectLst/>
                <a:latin typeface="Arial Narrow" panose="020B0606020202030204" pitchFamily="34" charset="0"/>
                <a:ea typeface="Times New Roman" panose="02020603050405020304" pitchFamily="18" charset="0"/>
              </a:rPr>
              <a:t>Формы работы </a:t>
            </a:r>
            <a:r>
              <a:rPr lang="ru-RU" sz="2000" dirty="0">
                <a:solidFill>
                  <a:srgbClr val="3636A8"/>
                </a:solidFill>
                <a:effectLst/>
                <a:latin typeface="Arial Narrow" panose="020B0606020202030204" pitchFamily="34" charset="0"/>
                <a:ea typeface="Times New Roman" panose="02020603050405020304" pitchFamily="18" charset="0"/>
              </a:rPr>
              <a:t>классного руководителя (индивидуальные и групповые)</a:t>
            </a:r>
            <a:endParaRPr lang="ru-RU" sz="2000" dirty="0">
              <a:solidFill>
                <a:srgbClr val="3636A8"/>
              </a:solidFill>
              <a:latin typeface="Arial Narrow" panose="020B0606020202030204" pitchFamily="34" charset="0"/>
              <a:ea typeface="Times New Roman" panose="02020603050405020304" pitchFamily="18" charset="0"/>
            </a:endParaRPr>
          </a:p>
          <a:p>
            <a:pPr>
              <a:buFont typeface="+mj-lt"/>
              <a:buAutoNum type="arabicPeriod"/>
            </a:pPr>
            <a:r>
              <a:rPr lang="ru-RU" sz="2000" b="1" dirty="0">
                <a:solidFill>
                  <a:srgbClr val="3636A8"/>
                </a:solidFill>
                <a:effectLst/>
                <a:latin typeface="Arial Narrow" panose="020B0606020202030204" pitchFamily="34" charset="0"/>
                <a:ea typeface="Times New Roman" panose="02020603050405020304" pitchFamily="18" charset="0"/>
              </a:rPr>
              <a:t>Установление доплаты </a:t>
            </a:r>
            <a:r>
              <a:rPr lang="ru-RU" sz="2000" dirty="0">
                <a:solidFill>
                  <a:srgbClr val="3636A8"/>
                </a:solidFill>
                <a:effectLst/>
                <a:latin typeface="Arial Narrow" panose="020B0606020202030204" pitchFamily="34" charset="0"/>
                <a:ea typeface="Times New Roman" panose="02020603050405020304" pitchFamily="18" charset="0"/>
              </a:rPr>
              <a:t>за классное руководство (5000 + ранее установленные)</a:t>
            </a:r>
            <a:endParaRPr lang="ru-RU" sz="2000" dirty="0">
              <a:solidFill>
                <a:srgbClr val="3636A8"/>
              </a:solidFill>
              <a:latin typeface="Arial Narrow" panose="020B0606020202030204" pitchFamily="34" charset="0"/>
            </a:endParaRPr>
          </a:p>
        </p:txBody>
      </p:sp>
    </p:spTree>
    <p:extLst>
      <p:ext uri="{BB962C8B-B14F-4D97-AF65-F5344CB8AC3E}">
        <p14:creationId xmlns:p14="http://schemas.microsoft.com/office/powerpoint/2010/main" val="1866482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009531"/>
          </a:xfrm>
        </p:spPr>
        <p:txBody>
          <a:bodyPr/>
          <a:lstStyle/>
          <a:p>
            <a:endParaRPr lang="ru-RU" sz="2000" dirty="0" smtClean="0">
              <a:solidFill>
                <a:srgbClr val="002060"/>
              </a:solidFill>
              <a:latin typeface="Times New Roman" panose="02020603050405020304" pitchFamily="18" charset="0"/>
              <a:cs typeface="Times New Roman" panose="02020603050405020304" pitchFamily="18" charset="0"/>
            </a:endParaRPr>
          </a:p>
          <a:p>
            <a:endParaRPr lang="ru-RU" sz="2000" dirty="0">
              <a:solidFill>
                <a:srgbClr val="002060"/>
              </a:solidFill>
              <a:latin typeface="Times New Roman" panose="02020603050405020304" pitchFamily="18" charset="0"/>
              <a:cs typeface="Times New Roman" panose="02020603050405020304" pitchFamily="18" charset="0"/>
            </a:endParaRPr>
          </a:p>
          <a:p>
            <a:endParaRPr lang="ru-RU" sz="2000" dirty="0" smtClean="0">
              <a:solidFill>
                <a:srgbClr val="002060"/>
              </a:solidFill>
              <a:latin typeface="Times New Roman" panose="02020603050405020304" pitchFamily="18" charset="0"/>
              <a:cs typeface="Times New Roman" panose="02020603050405020304" pitchFamily="18" charset="0"/>
            </a:endParaRPr>
          </a:p>
          <a:p>
            <a:endParaRPr lang="ru-RU" sz="20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000" b="1" dirty="0" smtClean="0">
                <a:solidFill>
                  <a:srgbClr val="002060"/>
                </a:solidFill>
                <a:latin typeface="Times New Roman" panose="02020603050405020304" pitchFamily="18" charset="0"/>
                <a:cs typeface="Times New Roman" panose="02020603050405020304" pitchFamily="18" charset="0"/>
              </a:rPr>
              <a:t>Приказом </a:t>
            </a:r>
            <a:r>
              <a:rPr lang="ru-RU" sz="2000" b="1" dirty="0" err="1">
                <a:solidFill>
                  <a:srgbClr val="002060"/>
                </a:solidFill>
                <a:latin typeface="Times New Roman" panose="02020603050405020304" pitchFamily="18" charset="0"/>
                <a:cs typeface="Times New Roman" panose="02020603050405020304" pitchFamily="18" charset="0"/>
              </a:rPr>
              <a:t>Минздравсоцразвития</a:t>
            </a:r>
            <a:r>
              <a:rPr lang="ru-RU" sz="2000" b="1" dirty="0">
                <a:solidFill>
                  <a:srgbClr val="002060"/>
                </a:solidFill>
                <a:latin typeface="Times New Roman" panose="02020603050405020304" pitchFamily="18" charset="0"/>
                <a:cs typeface="Times New Roman" panose="02020603050405020304" pitchFamily="18" charset="0"/>
              </a:rPr>
              <a:t> РФ от 26.08.2010 № 761н "Об утверждении Единого квалификационного справочника должностей руководителей, специалистов и служащих, раздел "Квалификационные характеристики должностей работников образования" утверждены квалификационные характеристики должностей работников образования. В квалификационных характеристиках по должности «Учитель» в разделе «Должностные обязанности» поименованы обязанности:</a:t>
            </a:r>
          </a:p>
          <a:p>
            <a:pPr algn="just"/>
            <a:r>
              <a:rPr lang="ru-RU" sz="2000" b="1" dirty="0">
                <a:solidFill>
                  <a:srgbClr val="002060"/>
                </a:solidFill>
                <a:latin typeface="Times New Roman" panose="02020603050405020304" pitchFamily="18" charset="0"/>
                <a:cs typeface="Times New Roman" panose="02020603050405020304" pitchFamily="18" charset="0"/>
              </a:rPr>
              <a:t>- выбирать программы и учебно-методическое обеспечение, включая цифровые образовательные ресурсы;</a:t>
            </a:r>
          </a:p>
          <a:p>
            <a:pPr algn="just"/>
            <a:r>
              <a:rPr lang="ru-RU" sz="2000" b="1" dirty="0">
                <a:solidFill>
                  <a:srgbClr val="002060"/>
                </a:solidFill>
                <a:latin typeface="Times New Roman" panose="02020603050405020304" pitchFamily="18" charset="0"/>
                <a:cs typeface="Times New Roman" panose="02020603050405020304" pitchFamily="18" charset="0"/>
              </a:rPr>
              <a:t>- проводить учебные занятия, опираясь на достижения в области педагогической и психологической наук, возрастной психологии и школьной гигиены, а также современных информационных технологий и методик </a:t>
            </a:r>
            <a:r>
              <a:rPr lang="ru-RU" sz="2000" b="1" dirty="0" smtClean="0">
                <a:solidFill>
                  <a:srgbClr val="002060"/>
                </a:solidFill>
                <a:latin typeface="Times New Roman" panose="02020603050405020304" pitchFamily="18" charset="0"/>
                <a:cs typeface="Times New Roman" panose="02020603050405020304" pitchFamily="18" charset="0"/>
              </a:rPr>
              <a:t>обучения.</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270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4C0393-034F-4F65-BFF6-238342791838}"/>
              </a:ext>
            </a:extLst>
          </p:cNvPr>
          <p:cNvSpPr>
            <a:spLocks noGrp="1"/>
          </p:cNvSpPr>
          <p:nvPr>
            <p:ph type="title"/>
          </p:nvPr>
        </p:nvSpPr>
        <p:spPr>
          <a:xfrm>
            <a:off x="1187624" y="332656"/>
            <a:ext cx="7715200" cy="1143000"/>
          </a:xfrm>
        </p:spPr>
        <p:txBody>
          <a:bodyPr/>
          <a:lstStyle/>
          <a:p>
            <a:pPr indent="457200">
              <a:spcAft>
                <a:spcPts val="0"/>
              </a:spcAft>
            </a:pPr>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О внесении изменений в статью 16 Федерального закона «Об образовании в Российской Федерации» </a:t>
            </a:r>
            <a:b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br>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по вопросу добровольности дистанционного обучения</a:t>
            </a:r>
            <a:b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br>
            <a:r>
              <a:rPr lang="ru-RU" sz="18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(предложения областной организации Профсоюза)</a:t>
            </a:r>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r>
            <a:b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br>
            <a:endPar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3" name="Объект 2">
            <a:extLst>
              <a:ext uri="{FF2B5EF4-FFF2-40B4-BE49-F238E27FC236}">
                <a16:creationId xmlns:a16="http://schemas.microsoft.com/office/drawing/2014/main" id="{95B3D847-6B86-45F1-A32D-EFC83B1CB757}"/>
              </a:ext>
            </a:extLst>
          </p:cNvPr>
          <p:cNvSpPr>
            <a:spLocks noGrp="1"/>
          </p:cNvSpPr>
          <p:nvPr>
            <p:ph idx="1"/>
          </p:nvPr>
        </p:nvSpPr>
        <p:spPr>
          <a:xfrm>
            <a:off x="457200" y="1844824"/>
            <a:ext cx="8445624" cy="4281339"/>
          </a:xfrm>
        </p:spPr>
        <p:txBody>
          <a:bodyPr/>
          <a:lstStyle/>
          <a:p>
            <a:pPr marL="0" indent="0">
              <a:buNone/>
            </a:pPr>
            <a:r>
              <a:rPr lang="ru-RU" sz="2000" dirty="0">
                <a:solidFill>
                  <a:srgbClr val="3636A8"/>
                </a:solidFill>
                <a:effectLst/>
                <a:latin typeface="Arial Narrow" panose="020B0606020202030204" pitchFamily="34" charset="0"/>
                <a:ea typeface="Calibri" panose="020F0502020204030204" pitchFamily="34" charset="0"/>
              </a:rPr>
              <a:t>Пункт 7 статьи 16 Федерального закона «Об образовании в Российской федерации» изложить в следующей редакции:</a:t>
            </a:r>
          </a:p>
          <a:p>
            <a:pPr marL="0" indent="0">
              <a:buNone/>
            </a:pPr>
            <a:r>
              <a:rPr lang="ru-RU" sz="2000" dirty="0">
                <a:solidFill>
                  <a:srgbClr val="3636A8"/>
                </a:solidFill>
                <a:effectLst/>
                <a:latin typeface="Arial Narrow" panose="020B0606020202030204" pitchFamily="34" charset="0"/>
                <a:ea typeface="Calibri" panose="020F0502020204030204" pitchFamily="34" charset="0"/>
              </a:rPr>
              <a:t>«Реализация основных общеобразовательных программ, основных образовательных программ среднего профессионального образования и образовательных программ </a:t>
            </a:r>
            <a:r>
              <a:rPr lang="ru-RU" sz="2000" b="1" dirty="0">
                <a:solidFill>
                  <a:srgbClr val="006600"/>
                </a:solidFill>
                <a:effectLst/>
                <a:latin typeface="Arial Narrow" panose="020B0606020202030204" pitchFamily="34" charset="0"/>
                <a:ea typeface="Calibri" panose="020F0502020204030204" pitchFamily="34" charset="0"/>
              </a:rPr>
              <a:t>высшего образования </a:t>
            </a:r>
            <a:r>
              <a:rPr lang="ru-RU" sz="2000" dirty="0">
                <a:solidFill>
                  <a:srgbClr val="3636A8"/>
                </a:solidFill>
                <a:effectLst/>
                <a:latin typeface="Arial Narrow" panose="020B0606020202030204" pitchFamily="34" charset="0"/>
                <a:ea typeface="Calibri" panose="020F0502020204030204" pitchFamily="34" charset="0"/>
              </a:rPr>
              <a:t>с применением дистанционных образовательных технологий без согласия обучающихся (законных представителей обучающихся), допускается только при введении на соответствующей территории режима повышенной готовности, режима чрезвычайной ситуации или чрезвычайного положения. При этом опосредованное (на расстоянии) взаимодействие обучающихся и педагогических работников, включая доступ к информационно-телекоммуникационным сетям, оснащение обучающихся </a:t>
            </a:r>
            <a:r>
              <a:rPr lang="ru-RU" sz="2000" b="1" dirty="0">
                <a:solidFill>
                  <a:srgbClr val="006600"/>
                </a:solidFill>
                <a:effectLst/>
                <a:latin typeface="Arial Narrow" panose="020B0606020202030204" pitchFamily="34" charset="0"/>
                <a:ea typeface="Calibri" panose="020F0502020204030204" pitchFamily="34" charset="0"/>
              </a:rPr>
              <a:t>и педагогических работников</a:t>
            </a:r>
            <a:r>
              <a:rPr lang="ru-RU" sz="2000" b="1" dirty="0">
                <a:solidFill>
                  <a:srgbClr val="3636A8"/>
                </a:solidFill>
                <a:effectLst/>
                <a:latin typeface="Arial Narrow" panose="020B0606020202030204" pitchFamily="34" charset="0"/>
                <a:ea typeface="Calibri" panose="020F0502020204030204" pitchFamily="34" charset="0"/>
              </a:rPr>
              <a:t> </a:t>
            </a:r>
            <a:r>
              <a:rPr lang="ru-RU" sz="2000" dirty="0">
                <a:solidFill>
                  <a:srgbClr val="3636A8"/>
                </a:solidFill>
                <a:effectLst/>
                <a:latin typeface="Arial Narrow" panose="020B0606020202030204" pitchFamily="34" charset="0"/>
                <a:ea typeface="Calibri" panose="020F0502020204030204" pitchFamily="34" charset="0"/>
              </a:rPr>
              <a:t>соответствующими техническими средствами и их программным обеспечением, осуществляется за счет средств соответствующих бюджетов бюджетной системы Российской Федерации».</a:t>
            </a:r>
          </a:p>
          <a:p>
            <a:endParaRPr lang="ru-RU" dirty="0"/>
          </a:p>
        </p:txBody>
      </p:sp>
    </p:spTree>
    <p:extLst>
      <p:ext uri="{BB962C8B-B14F-4D97-AF65-F5344CB8AC3E}">
        <p14:creationId xmlns:p14="http://schemas.microsoft.com/office/powerpoint/2010/main" val="414488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4C0393-034F-4F65-BFF6-238342791838}"/>
              </a:ext>
            </a:extLst>
          </p:cNvPr>
          <p:cNvSpPr>
            <a:spLocks noGrp="1"/>
          </p:cNvSpPr>
          <p:nvPr>
            <p:ph type="title"/>
          </p:nvPr>
        </p:nvSpPr>
        <p:spPr>
          <a:xfrm>
            <a:off x="1187624" y="332656"/>
            <a:ext cx="7715200" cy="1143000"/>
          </a:xfrm>
        </p:spPr>
        <p:txBody>
          <a:bodyPr/>
          <a:lstStyle/>
          <a:p>
            <a:pPr indent="457200">
              <a:spcAft>
                <a:spcPts val="0"/>
              </a:spcAft>
            </a:pPr>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О внесении изменений в статью 16 Федерального закона «Об образовании в Российской Федерации» </a:t>
            </a:r>
            <a:b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br>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по вопросу добровольности дистанционного обучения</a:t>
            </a:r>
            <a:b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br>
            <a:r>
              <a:rPr lang="ru-RU" sz="18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(предложения областной организации Профсоюза)</a:t>
            </a:r>
            <a: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r>
            <a:br>
              <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br>
            <a:endPar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3" name="Объект 2">
            <a:extLst>
              <a:ext uri="{FF2B5EF4-FFF2-40B4-BE49-F238E27FC236}">
                <a16:creationId xmlns:a16="http://schemas.microsoft.com/office/drawing/2014/main" id="{95B3D847-6B86-45F1-A32D-EFC83B1CB757}"/>
              </a:ext>
            </a:extLst>
          </p:cNvPr>
          <p:cNvSpPr>
            <a:spLocks noGrp="1"/>
          </p:cNvSpPr>
          <p:nvPr>
            <p:ph idx="1"/>
          </p:nvPr>
        </p:nvSpPr>
        <p:spPr>
          <a:xfrm>
            <a:off x="395536" y="2132856"/>
            <a:ext cx="8280920" cy="4281339"/>
          </a:xfrm>
        </p:spPr>
        <p:txBody>
          <a:bodyPr/>
          <a:lstStyle/>
          <a:p>
            <a:pPr marL="0" indent="0" algn="just">
              <a:spcBef>
                <a:spcPts val="0"/>
              </a:spcBef>
              <a:spcAft>
                <a:spcPts val="1000"/>
              </a:spcAft>
              <a:buNone/>
            </a:pPr>
            <a:r>
              <a:rPr lang="ru-RU" sz="2000" dirty="0">
                <a:solidFill>
                  <a:srgbClr val="3636A8"/>
                </a:solidFill>
                <a:effectLst/>
                <a:latin typeface="Arial Narrow" panose="020B0606020202030204" pitchFamily="34" charset="0"/>
                <a:ea typeface="Calibri" panose="020F0502020204030204" pitchFamily="34" charset="0"/>
              </a:rPr>
              <a:t>Внести дополнения в часть 5 статьи 47 Федерального закона «Об образовании в Российской федерации», дополнив </a:t>
            </a:r>
            <a:r>
              <a:rPr lang="ru-RU" sz="2000" dirty="0" err="1">
                <a:solidFill>
                  <a:srgbClr val="3636A8"/>
                </a:solidFill>
                <a:effectLst/>
                <a:latin typeface="Arial Narrow" panose="020B0606020202030204" pitchFamily="34" charset="0"/>
                <a:ea typeface="Calibri" panose="020F0502020204030204" pitchFamily="34" charset="0"/>
              </a:rPr>
              <a:t>п.п</a:t>
            </a:r>
            <a:r>
              <a:rPr lang="ru-RU" sz="2000" dirty="0">
                <a:solidFill>
                  <a:srgbClr val="3636A8"/>
                </a:solidFill>
                <a:effectLst/>
                <a:latin typeface="Arial Narrow" panose="020B0606020202030204" pitchFamily="34" charset="0"/>
                <a:ea typeface="Calibri" panose="020F0502020204030204" pitchFamily="34" charset="0"/>
              </a:rPr>
              <a:t>. 8 следующего содержания:</a:t>
            </a:r>
          </a:p>
          <a:p>
            <a:pPr marL="0" indent="0" algn="just">
              <a:spcBef>
                <a:spcPts val="0"/>
              </a:spcBef>
              <a:spcAft>
                <a:spcPts val="1000"/>
              </a:spcAft>
              <a:buNone/>
            </a:pPr>
            <a:r>
              <a:rPr lang="ru-RU" sz="2000" dirty="0">
                <a:solidFill>
                  <a:srgbClr val="3636A8"/>
                </a:solidFill>
                <a:effectLst/>
                <a:latin typeface="Arial Narrow" panose="020B0606020202030204" pitchFamily="34" charset="0"/>
                <a:ea typeface="Calibri" panose="020F0502020204030204" pitchFamily="34" charset="0"/>
              </a:rPr>
              <a:t>«Право выбора педагогическим работником места ведения дистанционного обучения (со стационарного рабочего места или вне места нахождения работодателя) при переводе всех обучающихся на обучение в дистанционное режиме. В случае перевода работника на дистанционный режим работы работодатель обязан компенсировать ему затраты на доступ к информационно-телекоммуникационным сетям, необходимое программное обеспечение». </a:t>
            </a:r>
          </a:p>
          <a:p>
            <a:pPr marL="0" indent="0" algn="just">
              <a:spcBef>
                <a:spcPts val="0"/>
              </a:spcBef>
              <a:spcAft>
                <a:spcPts val="0"/>
              </a:spcAft>
              <a:buNone/>
            </a:pPr>
            <a:r>
              <a:rPr lang="ru-RU" sz="2000" dirty="0">
                <a:solidFill>
                  <a:srgbClr val="3636A8"/>
                </a:solidFill>
                <a:effectLst/>
                <a:latin typeface="Arial Narrow" panose="020B0606020202030204" pitchFamily="34" charset="0"/>
                <a:ea typeface="Calibri" panose="020F0502020204030204" pitchFamily="34" charset="0"/>
              </a:rPr>
              <a:t>Дополнить абзац 1 пункта 1 статьи 43 </a:t>
            </a:r>
            <a:r>
              <a:rPr lang="ru-RU" sz="1400" dirty="0">
                <a:solidFill>
                  <a:srgbClr val="3636A8"/>
                </a:solidFill>
                <a:effectLst/>
                <a:latin typeface="Arial Narrow" panose="020B0606020202030204" pitchFamily="34" charset="0"/>
                <a:ea typeface="Calibri" panose="020F0502020204030204" pitchFamily="34" charset="0"/>
              </a:rPr>
              <a:t>(</a:t>
            </a:r>
            <a:r>
              <a:rPr lang="ru-RU" sz="1400" b="0" i="0" u="none" strike="noStrike" baseline="0" dirty="0">
                <a:solidFill>
                  <a:srgbClr val="3636A8"/>
                </a:solidFill>
                <a:latin typeface="Arial Narrow" panose="020B0606020202030204" pitchFamily="34" charset="0"/>
              </a:rPr>
              <a:t>добросовестно осваивать образовательную программу, выполнять индивидуальный учебный план, в том числе посещать предусмотренные учебным планом или индивидуальным учебным планом учебные занятия, осуществлять самостоятельную подготовку к занятиям, выполнять задания, данные педагогическими работниками в рамках образовательной программы</a:t>
            </a:r>
            <a:r>
              <a:rPr lang="ru-RU" sz="1400" dirty="0">
                <a:solidFill>
                  <a:srgbClr val="3636A8"/>
                </a:solidFill>
                <a:effectLst/>
                <a:latin typeface="Arial Narrow" panose="020B0606020202030204" pitchFamily="34" charset="0"/>
                <a:ea typeface="Calibri" panose="020F0502020204030204" pitchFamily="34" charset="0"/>
              </a:rPr>
              <a:t>) </a:t>
            </a:r>
            <a:r>
              <a:rPr lang="ru-RU" sz="2000" dirty="0">
                <a:solidFill>
                  <a:srgbClr val="3636A8"/>
                </a:solidFill>
                <a:effectLst/>
                <a:latin typeface="Arial Narrow" panose="020B0606020202030204" pitchFamily="34" charset="0"/>
                <a:ea typeface="Calibri" panose="020F0502020204030204" pitchFamily="34" charset="0"/>
              </a:rPr>
              <a:t>словами «в том числе, при организации обучения с применением дистанционных образовательных технологий».</a:t>
            </a:r>
          </a:p>
        </p:txBody>
      </p:sp>
    </p:spTree>
    <p:extLst>
      <p:ext uri="{BB962C8B-B14F-4D97-AF65-F5344CB8AC3E}">
        <p14:creationId xmlns:p14="http://schemas.microsoft.com/office/powerpoint/2010/main" val="1907491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2AA33D-1845-4656-99CE-F754D9817BE9}"/>
              </a:ext>
            </a:extLst>
          </p:cNvPr>
          <p:cNvSpPr>
            <a:spLocks noGrp="1"/>
          </p:cNvSpPr>
          <p:nvPr>
            <p:ph type="title"/>
          </p:nvPr>
        </p:nvSpPr>
        <p:spPr/>
        <p:txBody>
          <a:bodyPr anchor="ctr"/>
          <a:lstStyle/>
          <a:p>
            <a:r>
              <a:rPr lang="ru-RU" sz="3200" b="1" dirty="0">
                <a:solidFill>
                  <a:srgbClr val="FF0000"/>
                </a:solidFill>
                <a:effectLst>
                  <a:outerShdw blurRad="38100" dist="38100" dir="2700000" algn="tl">
                    <a:srgbClr val="000000">
                      <a:alpha val="43137"/>
                    </a:srgbClr>
                  </a:outerShdw>
                </a:effectLst>
                <a:latin typeface="Arial Narrow" panose="020B0606020202030204" pitchFamily="34" charset="0"/>
              </a:rPr>
              <a:t>РТП – 2020 + мониторинг ПВТР</a:t>
            </a:r>
          </a:p>
        </p:txBody>
      </p:sp>
      <p:graphicFrame>
        <p:nvGraphicFramePr>
          <p:cNvPr id="4" name="Таблица 4">
            <a:extLst>
              <a:ext uri="{FF2B5EF4-FFF2-40B4-BE49-F238E27FC236}">
                <a16:creationId xmlns:a16="http://schemas.microsoft.com/office/drawing/2014/main" id="{E8409A45-3A27-49E7-9563-3D0FF3C81F4E}"/>
              </a:ext>
            </a:extLst>
          </p:cNvPr>
          <p:cNvGraphicFramePr>
            <a:graphicFrameLocks noGrp="1"/>
          </p:cNvGraphicFramePr>
          <p:nvPr>
            <p:ph idx="1"/>
            <p:extLst>
              <p:ext uri="{D42A27DB-BD31-4B8C-83A1-F6EECF244321}">
                <p14:modId xmlns:p14="http://schemas.microsoft.com/office/powerpoint/2010/main" val="517904148"/>
              </p:ext>
            </p:extLst>
          </p:nvPr>
        </p:nvGraphicFramePr>
        <p:xfrm>
          <a:off x="333872" y="3501843"/>
          <a:ext cx="8352928" cy="2809240"/>
        </p:xfrm>
        <a:graphic>
          <a:graphicData uri="http://schemas.openxmlformats.org/drawingml/2006/table">
            <a:tbl>
              <a:tblPr firstRow="1" bandRow="1">
                <a:tableStyleId>{5C22544A-7EE6-4342-B048-85BDC9FD1C3A}</a:tableStyleId>
              </a:tblPr>
              <a:tblGrid>
                <a:gridCol w="730872">
                  <a:extLst>
                    <a:ext uri="{9D8B030D-6E8A-4147-A177-3AD203B41FA5}">
                      <a16:colId xmlns:a16="http://schemas.microsoft.com/office/drawing/2014/main" val="3555513001"/>
                    </a:ext>
                  </a:extLst>
                </a:gridCol>
                <a:gridCol w="7622056">
                  <a:extLst>
                    <a:ext uri="{9D8B030D-6E8A-4147-A177-3AD203B41FA5}">
                      <a16:colId xmlns:a16="http://schemas.microsoft.com/office/drawing/2014/main" val="922292078"/>
                    </a:ext>
                  </a:extLst>
                </a:gridCol>
              </a:tblGrid>
              <a:tr h="370840">
                <a:tc>
                  <a:txBody>
                    <a:bodyPr/>
                    <a:lstStyle/>
                    <a:p>
                      <a:r>
                        <a:rPr lang="ru-RU" sz="2000" b="0" dirty="0">
                          <a:solidFill>
                            <a:srgbClr val="3636A8"/>
                          </a:solidFill>
                          <a:effectLst/>
                          <a:latin typeface="Arial Narrow" panose="020B0606020202030204" pitchFamily="34" charset="0"/>
                          <a:ea typeface="Times New Roman" panose="02020603050405020304" pitchFamily="18" charset="0"/>
                        </a:rPr>
                        <a:t>2. 1.</a:t>
                      </a:r>
                    </a:p>
                  </a:txBody>
                  <a:tcPr marL="68580" marR="68580" marT="0" marB="0" anchor="ctr">
                    <a:solidFill>
                      <a:schemeClr val="accent5"/>
                    </a:solidFill>
                  </a:tcPr>
                </a:tc>
                <a:tc>
                  <a:txBody>
                    <a:bodyPr/>
                    <a:lstStyle/>
                    <a:p>
                      <a:r>
                        <a:rPr lang="ru-RU" sz="2000" b="0" dirty="0">
                          <a:solidFill>
                            <a:srgbClr val="3636A8"/>
                          </a:solidFill>
                          <a:effectLst/>
                          <a:latin typeface="Arial Narrow" panose="020B0606020202030204" pitchFamily="34" charset="0"/>
                          <a:ea typeface="Times New Roman" panose="02020603050405020304" pitchFamily="18" charset="0"/>
                        </a:rPr>
                        <a:t>Не указан новый размер должностного оклада (оклада), ставки заработной платы</a:t>
                      </a:r>
                    </a:p>
                  </a:txBody>
                  <a:tcPr marL="68580" marR="68580" marT="0" marB="0" anchor="ctr">
                    <a:solidFill>
                      <a:schemeClr val="accent5"/>
                    </a:solidFill>
                  </a:tcPr>
                </a:tc>
                <a:extLst>
                  <a:ext uri="{0D108BD9-81ED-4DB2-BD59-A6C34878D82A}">
                    <a16:rowId xmlns:a16="http://schemas.microsoft.com/office/drawing/2014/main" val="2931092432"/>
                  </a:ext>
                </a:extLst>
              </a:tr>
              <a:tr h="370840">
                <a:tc>
                  <a:txBody>
                    <a:bodyPr/>
                    <a:lstStyle/>
                    <a:p>
                      <a:r>
                        <a:rPr lang="ru-RU" sz="2000">
                          <a:solidFill>
                            <a:srgbClr val="3636A8"/>
                          </a:solidFill>
                          <a:effectLst/>
                          <a:latin typeface="Arial Narrow" panose="020B0606020202030204" pitchFamily="34" charset="0"/>
                          <a:ea typeface="Times New Roman" panose="02020603050405020304" pitchFamily="18" charset="0"/>
                        </a:rPr>
                        <a:t>2. 2.</a:t>
                      </a:r>
                    </a:p>
                  </a:txBody>
                  <a:tcPr marL="68580" marR="68580" marT="0" marB="0" anchor="ctr"/>
                </a:tc>
                <a:tc>
                  <a:txBody>
                    <a:bodyPr/>
                    <a:lstStyle/>
                    <a:p>
                      <a:r>
                        <a:rPr lang="ru-RU" sz="2000" dirty="0">
                          <a:solidFill>
                            <a:srgbClr val="3636A8"/>
                          </a:solidFill>
                          <a:effectLst/>
                          <a:latin typeface="Arial Narrow" panose="020B0606020202030204" pitchFamily="34" charset="0"/>
                          <a:ea typeface="Times New Roman" panose="02020603050405020304" pitchFamily="18" charset="0"/>
                        </a:rPr>
                        <a:t>Не указаны новые размеры всех положенных работнику компенсационных выплат </a:t>
                      </a:r>
                    </a:p>
                  </a:txBody>
                  <a:tcPr marL="68580" marR="68580" marT="0" marB="0" anchor="ctr"/>
                </a:tc>
                <a:extLst>
                  <a:ext uri="{0D108BD9-81ED-4DB2-BD59-A6C34878D82A}">
                    <a16:rowId xmlns:a16="http://schemas.microsoft.com/office/drawing/2014/main" val="2223573210"/>
                  </a:ext>
                </a:extLst>
              </a:tr>
              <a:tr h="370840">
                <a:tc>
                  <a:txBody>
                    <a:bodyPr/>
                    <a:lstStyle/>
                    <a:p>
                      <a:r>
                        <a:rPr lang="ru-RU" sz="2000">
                          <a:solidFill>
                            <a:srgbClr val="3636A8"/>
                          </a:solidFill>
                          <a:effectLst/>
                          <a:latin typeface="Arial Narrow" panose="020B0606020202030204" pitchFamily="34" charset="0"/>
                          <a:ea typeface="Times New Roman" panose="02020603050405020304" pitchFamily="18" charset="0"/>
                        </a:rPr>
                        <a:t>2. 3.</a:t>
                      </a:r>
                    </a:p>
                  </a:txBody>
                  <a:tcPr marL="68580" marR="68580" marT="0" marB="0" anchor="ctr"/>
                </a:tc>
                <a:tc>
                  <a:txBody>
                    <a:bodyPr/>
                    <a:lstStyle/>
                    <a:p>
                      <a:r>
                        <a:rPr lang="ru-RU" sz="2000" dirty="0">
                          <a:solidFill>
                            <a:srgbClr val="3636A8"/>
                          </a:solidFill>
                          <a:effectLst/>
                          <a:latin typeface="Arial Narrow" panose="020B0606020202030204" pitchFamily="34" charset="0"/>
                          <a:ea typeface="Times New Roman" panose="02020603050405020304" pitchFamily="18" charset="0"/>
                        </a:rPr>
                        <a:t>Не указаны размеры и условия назначения положенных работнику стимулирующих выплат </a:t>
                      </a:r>
                    </a:p>
                  </a:txBody>
                  <a:tcPr marL="68580" marR="68580" marT="0" marB="0" anchor="ctr"/>
                </a:tc>
                <a:extLst>
                  <a:ext uri="{0D108BD9-81ED-4DB2-BD59-A6C34878D82A}">
                    <a16:rowId xmlns:a16="http://schemas.microsoft.com/office/drawing/2014/main" val="259673654"/>
                  </a:ext>
                </a:extLst>
              </a:tr>
              <a:tr h="370840">
                <a:tc>
                  <a:txBody>
                    <a:bodyPr/>
                    <a:lstStyle/>
                    <a:p>
                      <a:r>
                        <a:rPr lang="ru-RU" sz="2000">
                          <a:solidFill>
                            <a:srgbClr val="3636A8"/>
                          </a:solidFill>
                          <a:effectLst/>
                          <a:latin typeface="Arial Narrow" panose="020B0606020202030204" pitchFamily="34" charset="0"/>
                          <a:ea typeface="Times New Roman" panose="02020603050405020304" pitchFamily="18" charset="0"/>
                        </a:rPr>
                        <a:t>2. 4.</a:t>
                      </a:r>
                    </a:p>
                  </a:txBody>
                  <a:tcPr marL="68580" marR="68580" marT="0" marB="0" anchor="ctr"/>
                </a:tc>
                <a:tc>
                  <a:txBody>
                    <a:bodyPr/>
                    <a:lstStyle/>
                    <a:p>
                      <a:r>
                        <a:rPr lang="ru-RU" sz="2000" dirty="0">
                          <a:solidFill>
                            <a:srgbClr val="3636A8"/>
                          </a:solidFill>
                          <a:effectLst/>
                          <a:latin typeface="Arial Narrow" panose="020B0606020202030204" pitchFamily="34" charset="0"/>
                          <a:ea typeface="Times New Roman" panose="02020603050405020304" pitchFamily="18" charset="0"/>
                        </a:rPr>
                        <a:t>Не указан объём выполняемой работы, педагогической (учебной) нагрузки </a:t>
                      </a:r>
                    </a:p>
                  </a:txBody>
                  <a:tcPr marL="68580" marR="68580" marT="0" marB="0" anchor="ctr"/>
                </a:tc>
                <a:extLst>
                  <a:ext uri="{0D108BD9-81ED-4DB2-BD59-A6C34878D82A}">
                    <a16:rowId xmlns:a16="http://schemas.microsoft.com/office/drawing/2014/main" val="3955512777"/>
                  </a:ext>
                </a:extLst>
              </a:tr>
              <a:tr h="370840">
                <a:tc>
                  <a:txBody>
                    <a:bodyPr/>
                    <a:lstStyle/>
                    <a:p>
                      <a:r>
                        <a:rPr lang="ru-RU" sz="2000" b="1" dirty="0">
                          <a:solidFill>
                            <a:srgbClr val="3636A8"/>
                          </a:solidFill>
                          <a:effectLst/>
                          <a:latin typeface="Arial Narrow" panose="020B0606020202030204" pitchFamily="34" charset="0"/>
                          <a:ea typeface="Times New Roman" panose="02020603050405020304" pitchFamily="18" charset="0"/>
                        </a:rPr>
                        <a:t>2. 5.</a:t>
                      </a:r>
                    </a:p>
                  </a:txBody>
                  <a:tcPr marL="68580" marR="68580" marT="0" marB="0" anchor="ctr">
                    <a:solidFill>
                      <a:schemeClr val="accent1"/>
                    </a:solidFill>
                  </a:tcPr>
                </a:tc>
                <a:tc>
                  <a:txBody>
                    <a:bodyPr/>
                    <a:lstStyle/>
                    <a:p>
                      <a:r>
                        <a:rPr lang="ru-RU" sz="2000" b="1" dirty="0">
                          <a:solidFill>
                            <a:srgbClr val="3636A8"/>
                          </a:solidFill>
                          <a:effectLst/>
                          <a:latin typeface="Arial Narrow" panose="020B0606020202030204" pitchFamily="34" charset="0"/>
                          <a:ea typeface="Times New Roman" panose="02020603050405020304" pitchFamily="18" charset="0"/>
                        </a:rPr>
                        <a:t>Не установлена доплата за классное руководство (помимо 5000 рублей из федерального бюджета) </a:t>
                      </a:r>
                    </a:p>
                  </a:txBody>
                  <a:tcPr marL="68580" marR="68580" marT="0" marB="0" anchor="ctr">
                    <a:solidFill>
                      <a:schemeClr val="accent1"/>
                    </a:solidFill>
                  </a:tcPr>
                </a:tc>
                <a:extLst>
                  <a:ext uri="{0D108BD9-81ED-4DB2-BD59-A6C34878D82A}">
                    <a16:rowId xmlns:a16="http://schemas.microsoft.com/office/drawing/2014/main" val="1785589503"/>
                  </a:ext>
                </a:extLst>
              </a:tr>
            </a:tbl>
          </a:graphicData>
        </a:graphic>
      </p:graphicFrame>
      <p:pic>
        <p:nvPicPr>
          <p:cNvPr id="6" name="Рисунок 5" descr="Изображение выглядит как человек, стол, внутренний, сидит&#10;&#10;Автоматически созданное описание">
            <a:extLst>
              <a:ext uri="{FF2B5EF4-FFF2-40B4-BE49-F238E27FC236}">
                <a16:creationId xmlns:a16="http://schemas.microsoft.com/office/drawing/2014/main" id="{73055F7F-643F-473D-983C-3B51D8FC5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556792"/>
            <a:ext cx="2700000" cy="1800000"/>
          </a:xfrm>
          <a:prstGeom prst="rect">
            <a:avLst/>
          </a:prstGeom>
        </p:spPr>
      </p:pic>
      <p:pic>
        <p:nvPicPr>
          <p:cNvPr id="8" name="Рисунок 7" descr="Изображение выглядит как человек, внутренний, группа, люди&#10;&#10;Автоматически созданное описание">
            <a:extLst>
              <a:ext uri="{FF2B5EF4-FFF2-40B4-BE49-F238E27FC236}">
                <a16:creationId xmlns:a16="http://schemas.microsoft.com/office/drawing/2014/main" id="{37ED98C5-D7D9-4902-873E-B88160AE89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3889" y="1417638"/>
            <a:ext cx="2700000" cy="1800000"/>
          </a:xfrm>
          <a:prstGeom prst="rect">
            <a:avLst/>
          </a:prstGeom>
        </p:spPr>
      </p:pic>
    </p:spTree>
    <p:extLst>
      <p:ext uri="{BB962C8B-B14F-4D97-AF65-F5344CB8AC3E}">
        <p14:creationId xmlns:p14="http://schemas.microsoft.com/office/powerpoint/2010/main" val="111682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CE1744-AA94-4876-BF5E-AA2B5A54A420}"/>
              </a:ext>
            </a:extLst>
          </p:cNvPr>
          <p:cNvSpPr>
            <a:spLocks noGrp="1"/>
          </p:cNvSpPr>
          <p:nvPr>
            <p:ph type="title"/>
          </p:nvPr>
        </p:nvSpPr>
        <p:spPr>
          <a:xfrm>
            <a:off x="2051720" y="274638"/>
            <a:ext cx="6635080" cy="1143000"/>
          </a:xfrm>
        </p:spPr>
        <p:txBody>
          <a:bodyPr/>
          <a:lstStyle/>
          <a:p>
            <a:r>
              <a:rPr lang="ru-RU" sz="2800" b="1" dirty="0">
                <a:solidFill>
                  <a:srgbClr val="FF0000"/>
                </a:solidFill>
                <a:effectLst>
                  <a:outerShdw blurRad="38100" dist="38100" dir="2700000" algn="tl">
                    <a:srgbClr val="000000">
                      <a:alpha val="43137"/>
                    </a:srgbClr>
                  </a:outerShdw>
                </a:effectLst>
                <a:latin typeface="Arial Narrow" panose="020B0606020202030204" pitchFamily="34" charset="0"/>
              </a:rPr>
              <a:t>Внесение дополнений в ПВТР о дистанционной работе</a:t>
            </a:r>
          </a:p>
        </p:txBody>
      </p:sp>
      <p:sp>
        <p:nvSpPr>
          <p:cNvPr id="3" name="Объект 2">
            <a:extLst>
              <a:ext uri="{FF2B5EF4-FFF2-40B4-BE49-F238E27FC236}">
                <a16:creationId xmlns:a16="http://schemas.microsoft.com/office/drawing/2014/main" id="{469A6CCE-F8FC-439A-B990-1DC5538B30F1}"/>
              </a:ext>
            </a:extLst>
          </p:cNvPr>
          <p:cNvSpPr>
            <a:spLocks noGrp="1"/>
          </p:cNvSpPr>
          <p:nvPr>
            <p:ph idx="1"/>
          </p:nvPr>
        </p:nvSpPr>
        <p:spPr>
          <a:xfrm>
            <a:off x="476564" y="1916832"/>
            <a:ext cx="8229600" cy="4525963"/>
          </a:xfrm>
        </p:spPr>
        <p:txBody>
          <a:bodyPr/>
          <a:lstStyle/>
          <a:p>
            <a:pPr marL="0" indent="0" algn="just">
              <a:buNone/>
            </a:pPr>
            <a:r>
              <a:rPr lang="ru-RU" sz="1800" dirty="0">
                <a:solidFill>
                  <a:srgbClr val="3636A8"/>
                </a:solidFill>
                <a:effectLst/>
                <a:latin typeface="Arial Narrow" panose="020B0606020202030204" pitchFamily="34" charset="0"/>
                <a:ea typeface="Times New Roman" panose="02020603050405020304" pitchFamily="18" charset="0"/>
              </a:rPr>
              <a:t>3. Работники из числа УВП и ОП в каникулярные периоды и периоды отмены (приостановки) занятий привлекаются для выполнения организационных и хозяйственных работ, не требующих специальных знаний и квалификации, в соответствии с законодательством Российской Федерации.</a:t>
            </a:r>
          </a:p>
          <a:p>
            <a:pPr marL="0" indent="0" algn="just">
              <a:buNone/>
            </a:pPr>
            <a:r>
              <a:rPr lang="ru-RU" sz="1800" dirty="0">
                <a:solidFill>
                  <a:srgbClr val="3636A8"/>
                </a:solidFill>
                <a:effectLst/>
                <a:latin typeface="Arial Narrow" panose="020B0606020202030204" pitchFamily="34" charset="0"/>
                <a:ea typeface="Times New Roman" panose="02020603050405020304" pitchFamily="18" charset="0"/>
              </a:rPr>
              <a:t>При привлечении работников из числа УВП и ОП к данным работам работодатель обязан соблюдать правила нормирования труда. </a:t>
            </a:r>
          </a:p>
          <a:p>
            <a:pPr marL="0" indent="0">
              <a:buNone/>
            </a:pPr>
            <a:r>
              <a:rPr lang="ru-RU" sz="1800" b="1" dirty="0">
                <a:solidFill>
                  <a:srgbClr val="3636A8"/>
                </a:solidFill>
                <a:effectLst/>
                <a:latin typeface="Arial Narrow" panose="020B0606020202030204" pitchFamily="34" charset="0"/>
                <a:ea typeface="Times New Roman" panose="02020603050405020304" pitchFamily="18" charset="0"/>
              </a:rPr>
              <a:t>Работы, не требующих специальных знаний и квалификации, могут поручаться работнику из числа УВП и ОП только вместо исполнения работником своих непосредственных обязанностей в случае, если он свободен от их исполнения.</a:t>
            </a:r>
            <a:r>
              <a:rPr lang="ru-RU" sz="1800" dirty="0">
                <a:solidFill>
                  <a:srgbClr val="3636A8"/>
                </a:solidFill>
                <a:effectLst/>
                <a:latin typeface="Arial Narrow" panose="020B0606020202030204" pitchFamily="34" charset="0"/>
                <a:ea typeface="Times New Roman" panose="02020603050405020304" pitchFamily="18" charset="0"/>
              </a:rPr>
              <a:t> </a:t>
            </a:r>
          </a:p>
          <a:p>
            <a:pPr marL="0" indent="0">
              <a:buNone/>
            </a:pPr>
            <a:r>
              <a:rPr lang="ru-RU" sz="1800" dirty="0">
                <a:solidFill>
                  <a:srgbClr val="3636A8"/>
                </a:solidFill>
                <a:latin typeface="Arial Narrow" panose="020B0606020202030204" pitchFamily="34" charset="0"/>
              </a:rPr>
              <a:t>…</a:t>
            </a:r>
          </a:p>
          <a:p>
            <a:pPr marL="0" indent="0">
              <a:buNone/>
            </a:pPr>
            <a:r>
              <a:rPr lang="ru-RU" sz="1800" dirty="0">
                <a:solidFill>
                  <a:srgbClr val="3636A8"/>
                </a:solidFill>
                <a:effectLst/>
                <a:latin typeface="Arial Narrow" panose="020B0606020202030204" pitchFamily="34" charset="0"/>
                <a:ea typeface="Times New Roman" panose="02020603050405020304" pitchFamily="18" charset="0"/>
              </a:rPr>
              <a:t>7. При реализации образовательных программ с применением электронного обучения и дистанционных образовательных технологий консультативная, методическая, организационная и иная </a:t>
            </a:r>
            <a:r>
              <a:rPr lang="ru-RU" sz="1800" b="1" dirty="0">
                <a:solidFill>
                  <a:srgbClr val="3636A8"/>
                </a:solidFill>
                <a:effectLst/>
                <a:latin typeface="Arial Narrow" panose="020B0606020202030204" pitchFamily="34" charset="0"/>
                <a:ea typeface="Times New Roman" panose="02020603050405020304" pitchFamily="18" charset="0"/>
              </a:rPr>
              <a:t>работа педагогических работников проводится в пределах времени работы образовательной организации (указать). </a:t>
            </a:r>
            <a:endParaRPr lang="ru-RU" sz="1800" b="1" dirty="0">
              <a:solidFill>
                <a:srgbClr val="3636A8"/>
              </a:solidFill>
              <a:latin typeface="Arial Narrow" panose="020B0606020202030204" pitchFamily="34" charset="0"/>
            </a:endParaRPr>
          </a:p>
        </p:txBody>
      </p:sp>
    </p:spTree>
    <p:extLst>
      <p:ext uri="{BB962C8B-B14F-4D97-AF65-F5344CB8AC3E}">
        <p14:creationId xmlns:p14="http://schemas.microsoft.com/office/powerpoint/2010/main" val="3779560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95536" y="1859340"/>
            <a:ext cx="8208912" cy="2677656"/>
          </a:xfrm>
          <a:prstGeom prst="rect">
            <a:avLst/>
          </a:prstGeom>
        </p:spPr>
        <p:txBody>
          <a:bodyPr wrap="square">
            <a:spAutoFit/>
          </a:bodyPr>
          <a:lstStyle/>
          <a:p>
            <a:pPr algn="just"/>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этом учебном году основными объектами нашего внимания будут вопросы реализации закона «Об образовании в Российской Федерации» (в части усиления внимания к вопросам воспитания) и справедливого назначения в этой связи выплат за классное руководство, соблюдения прав работников при организации (в случае необходимости) дистанционного обучения. </a:t>
            </a:r>
            <a:endParaRPr lang="ru-RU" sz="2400" dirty="0">
              <a:solidFill>
                <a:srgbClr val="002060"/>
              </a:solidFill>
            </a:endParaRPr>
          </a:p>
        </p:txBody>
      </p:sp>
    </p:spTree>
    <p:extLst>
      <p:ext uri="{BB962C8B-B14F-4D97-AF65-F5344CB8AC3E}">
        <p14:creationId xmlns:p14="http://schemas.microsoft.com/office/powerpoint/2010/main" val="2865496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6DA847-C3F8-46BE-8176-083A178E3425}"/>
              </a:ext>
            </a:extLst>
          </p:cNvPr>
          <p:cNvSpPr>
            <a:spLocks noGrp="1"/>
          </p:cNvSpPr>
          <p:nvPr>
            <p:ph type="title"/>
          </p:nvPr>
        </p:nvSpPr>
        <p:spPr>
          <a:xfrm>
            <a:off x="1835696" y="160337"/>
            <a:ext cx="6851104" cy="1143000"/>
          </a:xfrm>
        </p:spPr>
        <p:txBody>
          <a:bodyPr/>
          <a:lstStyle/>
          <a:p>
            <a:pPr>
              <a:lnSpc>
                <a:spcPct val="106000"/>
              </a:lnSpc>
              <a:spcAft>
                <a:spcPts val="0"/>
              </a:spcAft>
            </a:pPr>
            <a:r>
              <a:rPr lang="ru-RU" sz="2800" b="1" dirty="0">
                <a:solidFill>
                  <a:srgbClr val="FF0000"/>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Предложения по совершенствованию</a:t>
            </a:r>
            <a:br>
              <a:rPr lang="ru-RU" sz="2800" b="1" dirty="0">
                <a:solidFill>
                  <a:srgbClr val="FF0000"/>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br>
            <a:r>
              <a:rPr lang="ru-RU" sz="2800" b="1" dirty="0">
                <a:solidFill>
                  <a:srgbClr val="FF0000"/>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дистанционной формы обучения</a:t>
            </a:r>
            <a:br>
              <a:rPr lang="ru-RU" sz="2800" b="1" dirty="0">
                <a:solidFill>
                  <a:srgbClr val="FF0000"/>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br>
            <a:r>
              <a:rPr lang="ru-RU" sz="2800" b="1" dirty="0">
                <a:solidFill>
                  <a:srgbClr val="FF0000"/>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t>
            </a:r>
            <a:r>
              <a:rPr lang="ru-RU" sz="2000" b="1" dirty="0">
                <a:solidFill>
                  <a:srgbClr val="FF0000"/>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(итоги анкетирования более 8000 педагогов)</a:t>
            </a:r>
            <a:endParaRPr lang="ru-RU" sz="20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3" name="Объект 2">
            <a:extLst>
              <a:ext uri="{FF2B5EF4-FFF2-40B4-BE49-F238E27FC236}">
                <a16:creationId xmlns:a16="http://schemas.microsoft.com/office/drawing/2014/main" id="{28F6B361-3BBD-421F-8088-DC6944E089F8}"/>
              </a:ext>
            </a:extLst>
          </p:cNvPr>
          <p:cNvSpPr>
            <a:spLocks noGrp="1"/>
          </p:cNvSpPr>
          <p:nvPr>
            <p:ph idx="1"/>
          </p:nvPr>
        </p:nvSpPr>
        <p:spPr>
          <a:xfrm>
            <a:off x="251520" y="1600200"/>
            <a:ext cx="8640960" cy="4525963"/>
          </a:xfrm>
        </p:spPr>
        <p:txBody>
          <a:bodyPr/>
          <a:lstStyle/>
          <a:p>
            <a:pPr marL="0" indent="0" algn="just">
              <a:lnSpc>
                <a:spcPct val="106000"/>
              </a:lnSpc>
              <a:spcAft>
                <a:spcPts val="0"/>
              </a:spcAft>
              <a:buNone/>
            </a:pPr>
            <a:r>
              <a:rPr lang="ru-RU" sz="1800"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rPr>
              <a:t>1. </a:t>
            </a:r>
            <a:r>
              <a:rPr lang="ru-RU" sz="1800" spc="15"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rPr>
              <a:t>Разработать четкие программы, конкретные нормы заданий. Не должно быть совпадений по времени контрольных мероприятий по нескольким предметам. </a:t>
            </a:r>
            <a:endParaRPr lang="ru-RU" sz="1800"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06000"/>
              </a:lnSpc>
              <a:spcAft>
                <a:spcPts val="0"/>
              </a:spcAft>
              <a:buNone/>
            </a:pPr>
            <a:r>
              <a:rPr lang="ru-RU" sz="1800" spc="15"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rPr>
              <a:t>2. Разработать единую универсальную российскую бесплатную платформу для размещения на ней материалов, проведения занятий в дистанционном режиме. </a:t>
            </a:r>
            <a:endParaRPr lang="ru-RU" sz="1800"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06000"/>
              </a:lnSpc>
              <a:spcAft>
                <a:spcPts val="0"/>
              </a:spcAft>
              <a:buNone/>
            </a:pPr>
            <a:r>
              <a:rPr lang="ru-RU" sz="1800" b="1" spc="15"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rPr>
              <a:t>3. Разработать программы повышения квалификации по дистанционным технологиям для педагогов и провести обучение в качественном очном (не дистанционном) формате. </a:t>
            </a:r>
            <a:endParaRPr lang="ru-RU" sz="1800" b="1"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06000"/>
              </a:lnSpc>
              <a:spcAft>
                <a:spcPts val="0"/>
              </a:spcAft>
              <a:buNone/>
            </a:pPr>
            <a:r>
              <a:rPr lang="ru-RU" sz="1800" spc="15"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rPr>
              <a:t>4. Разработать нормативно-правовые документы, регламентирующие проведение уроков в дистанционном формате.</a:t>
            </a:r>
            <a:endParaRPr lang="ru-RU" sz="1800"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06000"/>
              </a:lnSpc>
              <a:spcAft>
                <a:spcPts val="0"/>
              </a:spcAft>
              <a:buNone/>
            </a:pPr>
            <a:r>
              <a:rPr lang="ru-RU" sz="1800" b="1" spc="15"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rPr>
              <a:t>5. О</a:t>
            </a:r>
            <a:r>
              <a:rPr lang="ru-RU" sz="1800" b="1"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rPr>
              <a:t>беспечить всех участников образовательного процесса компьютерным оборудованием и устойчивым Интернет-соединением и обучить навыками работы с компьютерными программами и гаджетами.</a:t>
            </a:r>
          </a:p>
          <a:p>
            <a:pPr marL="0" indent="0" algn="just">
              <a:lnSpc>
                <a:spcPct val="106000"/>
              </a:lnSpc>
              <a:spcAft>
                <a:spcPts val="0"/>
              </a:spcAft>
              <a:buNone/>
            </a:pPr>
            <a:r>
              <a:rPr lang="ru-RU" sz="1800" b="1" dirty="0">
                <a:solidFill>
                  <a:srgbClr val="006600"/>
                </a:solidFill>
                <a:effectLst/>
                <a:latin typeface="Arial Narrow" panose="020B0606020202030204" pitchFamily="34" charset="0"/>
                <a:ea typeface="Calibri" panose="020F0502020204030204" pitchFamily="34" charset="0"/>
                <a:cs typeface="Times New Roman" panose="02020603050405020304" pitchFamily="18" charset="0"/>
              </a:rPr>
              <a:t>6. П</a:t>
            </a:r>
            <a:r>
              <a:rPr lang="ru-RU" sz="1800" b="1" spc="15" dirty="0">
                <a:solidFill>
                  <a:srgbClr val="006600"/>
                </a:solidFill>
                <a:effectLst/>
                <a:latin typeface="Arial Narrow" panose="020B0606020202030204" pitchFamily="34" charset="0"/>
                <a:ea typeface="Calibri" panose="020F0502020204030204" pitchFamily="34" charset="0"/>
                <a:cs typeface="Times New Roman" panose="02020603050405020304" pitchFamily="18" charset="0"/>
              </a:rPr>
              <a:t>ерестроить систему взаимодействия учителя и ученика. Механически переносить классно-урочную систему из аудитории в Интернет недопустимо. </a:t>
            </a:r>
            <a:endParaRPr lang="ru-RU" sz="1800" b="1" dirty="0">
              <a:solidFill>
                <a:srgbClr val="006600"/>
              </a:solidFill>
              <a:effectLst/>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06000"/>
              </a:lnSpc>
              <a:spcAft>
                <a:spcPts val="0"/>
              </a:spcAft>
              <a:buNone/>
            </a:pPr>
            <a:r>
              <a:rPr lang="ru-RU" sz="1800"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rPr>
              <a:t>7. Использовать дистанционную форму обучения в случае закрытия образовательной организации на карантин, отмены занятий по климатическим причинам, обучения на дому.</a:t>
            </a:r>
          </a:p>
          <a:p>
            <a:pPr marL="0" indent="0" algn="just">
              <a:lnSpc>
                <a:spcPct val="106000"/>
              </a:lnSpc>
              <a:spcAft>
                <a:spcPts val="0"/>
              </a:spcAft>
              <a:buNone/>
            </a:pPr>
            <a:r>
              <a:rPr lang="ru-RU" sz="1800" spc="15"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rPr>
              <a:t> </a:t>
            </a:r>
            <a:endParaRPr lang="ru-RU" sz="1800" dirty="0">
              <a:solidFill>
                <a:srgbClr val="3636A8"/>
              </a:solidFill>
              <a:effectLst/>
              <a:latin typeface="Arial Narrow" panose="020B0606020202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871388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D235C2-783D-4F27-9659-E790FDD76E61}"/>
              </a:ext>
            </a:extLst>
          </p:cNvPr>
          <p:cNvSpPr>
            <a:spLocks noGrp="1"/>
          </p:cNvSpPr>
          <p:nvPr>
            <p:ph type="title"/>
          </p:nvPr>
        </p:nvSpPr>
        <p:spPr>
          <a:xfrm>
            <a:off x="1417762" y="260648"/>
            <a:ext cx="7283152" cy="1143000"/>
          </a:xfrm>
        </p:spPr>
        <p:txBody>
          <a:bodyPr/>
          <a:lstStyle/>
          <a:p>
            <a:r>
              <a:rPr lang="ru-RU" sz="2800" b="1" i="0" dirty="0">
                <a:solidFill>
                  <a:srgbClr val="FF0000"/>
                </a:solidFill>
                <a:effectLst>
                  <a:outerShdw blurRad="38100" dist="38100" dir="2700000" algn="tl">
                    <a:srgbClr val="000000">
                      <a:alpha val="43137"/>
                    </a:srgbClr>
                  </a:outerShdw>
                </a:effectLst>
                <a:latin typeface="Arial Narrow" panose="020B0606020202030204" pitchFamily="34" charset="0"/>
              </a:rPr>
              <a:t>О внесении изменений в статьи 47 и 99 Федерального закона «Об образовании в РФ»</a:t>
            </a:r>
            <a:br>
              <a:rPr lang="ru-RU" sz="2800" b="1" i="0" dirty="0">
                <a:solidFill>
                  <a:srgbClr val="FF0000"/>
                </a:solidFill>
                <a:effectLst>
                  <a:outerShdw blurRad="38100" dist="38100" dir="2700000" algn="tl">
                    <a:srgbClr val="000000">
                      <a:alpha val="43137"/>
                    </a:srgbClr>
                  </a:outerShdw>
                </a:effectLst>
                <a:latin typeface="Arial Narrow" panose="020B0606020202030204" pitchFamily="34" charset="0"/>
              </a:rPr>
            </a:br>
            <a:r>
              <a:rPr lang="ru-RU" sz="2800" b="1" i="0" dirty="0">
                <a:solidFill>
                  <a:srgbClr val="FF0000"/>
                </a:solidFill>
                <a:effectLst>
                  <a:outerShdw blurRad="38100" dist="38100" dir="2700000" algn="tl">
                    <a:srgbClr val="000000">
                      <a:alpha val="43137"/>
                    </a:srgbClr>
                  </a:outerShdw>
                </a:effectLst>
                <a:latin typeface="Arial Narrow" panose="020B0606020202030204" pitchFamily="34" charset="0"/>
              </a:rPr>
              <a:t>(инициатива № 66Ф67252)</a:t>
            </a:r>
            <a:br>
              <a:rPr lang="ru-RU" sz="2800" b="1" i="0" dirty="0">
                <a:solidFill>
                  <a:srgbClr val="FF0000"/>
                </a:solidFill>
                <a:effectLst>
                  <a:outerShdw blurRad="38100" dist="38100" dir="2700000" algn="tl">
                    <a:srgbClr val="000000">
                      <a:alpha val="43137"/>
                    </a:srgbClr>
                  </a:outerShdw>
                </a:effectLst>
                <a:latin typeface="Arial Narrow" panose="020B0606020202030204" pitchFamily="34" charset="0"/>
              </a:rPr>
            </a:br>
            <a:endParaRPr lang="ru-RU" sz="2800"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3" name="Объект 2">
            <a:extLst>
              <a:ext uri="{FF2B5EF4-FFF2-40B4-BE49-F238E27FC236}">
                <a16:creationId xmlns:a16="http://schemas.microsoft.com/office/drawing/2014/main" id="{ED458CA5-9D63-43CC-971F-4D895F728344}"/>
              </a:ext>
            </a:extLst>
          </p:cNvPr>
          <p:cNvSpPr>
            <a:spLocks noGrp="1"/>
          </p:cNvSpPr>
          <p:nvPr>
            <p:ph idx="1"/>
          </p:nvPr>
        </p:nvSpPr>
        <p:spPr>
          <a:xfrm>
            <a:off x="323528" y="1844824"/>
            <a:ext cx="8424936" cy="4525963"/>
          </a:xfrm>
        </p:spPr>
        <p:txBody>
          <a:bodyPr/>
          <a:lstStyle/>
          <a:p>
            <a:pPr marL="0" indent="0" algn="l" fontAlgn="base">
              <a:spcBef>
                <a:spcPts val="1200"/>
              </a:spcBef>
              <a:buNone/>
            </a:pPr>
            <a:r>
              <a:rPr lang="ru-RU" sz="2000" b="0" i="0" dirty="0">
                <a:solidFill>
                  <a:srgbClr val="3636A8"/>
                </a:solidFill>
                <a:effectLst/>
                <a:latin typeface="Arial Narrow" panose="020B0606020202030204" pitchFamily="34" charset="0"/>
              </a:rPr>
              <a:t>1) статью 47 дополнить пунктом 11 следующего содержания:</a:t>
            </a:r>
            <a:br>
              <a:rPr lang="ru-RU" sz="2000" b="0" i="0" dirty="0">
                <a:solidFill>
                  <a:srgbClr val="3636A8"/>
                </a:solidFill>
                <a:effectLst/>
                <a:latin typeface="Arial Narrow" panose="020B0606020202030204" pitchFamily="34" charset="0"/>
              </a:rPr>
            </a:br>
            <a:r>
              <a:rPr lang="ru-RU" sz="2000" b="0" i="0" dirty="0">
                <a:solidFill>
                  <a:srgbClr val="3636A8"/>
                </a:solidFill>
                <a:effectLst/>
                <a:latin typeface="Arial Narrow" panose="020B0606020202030204" pitchFamily="34" charset="0"/>
              </a:rPr>
              <a:t>«11. Дети педагогических работников имеют право приема на обучение по основным общеобразовательным программам дошкольного образования, начального общего образования, основного общего образования, среднего общего образования в государственных и муниципальных образовательных организациях, вне очереди.»;</a:t>
            </a:r>
            <a:br>
              <a:rPr lang="ru-RU" sz="2000" b="0" i="0" dirty="0">
                <a:solidFill>
                  <a:srgbClr val="3636A8"/>
                </a:solidFill>
                <a:effectLst/>
                <a:latin typeface="Arial Narrow" panose="020B0606020202030204" pitchFamily="34" charset="0"/>
              </a:rPr>
            </a:br>
            <a:r>
              <a:rPr lang="ru-RU" sz="2000" b="0" i="0" dirty="0">
                <a:solidFill>
                  <a:srgbClr val="3636A8"/>
                </a:solidFill>
                <a:effectLst/>
                <a:latin typeface="Arial Narrow" panose="020B0606020202030204" pitchFamily="34" charset="0"/>
              </a:rPr>
              <a:t>2) пункт 3 статьи 99 дополнить словами «за норму труда (установленную трудовым законодательством и иными нормативными правовыми актами, содержащими нормы трудового права, продолжительность рабочего времени (нормы часов педагогической работы за ставку заработной платы) педагогических работников».</a:t>
            </a:r>
          </a:p>
          <a:p>
            <a:pPr marL="0" indent="0">
              <a:buNone/>
            </a:pPr>
            <a:r>
              <a:rPr lang="ru-RU" sz="2800" b="0" i="0" dirty="0">
                <a:solidFill>
                  <a:srgbClr val="FF0000"/>
                </a:solidFill>
                <a:effectLst/>
                <a:latin typeface="Arial Narrow" panose="020B0606020202030204" pitchFamily="34" charset="0"/>
              </a:rPr>
              <a:t>Для рассмотрения решения на </a:t>
            </a:r>
            <a:r>
              <a:rPr lang="ru-RU" sz="2800" b="1" i="0" dirty="0">
                <a:solidFill>
                  <a:srgbClr val="FF0000"/>
                </a:solidFill>
                <a:effectLst/>
                <a:latin typeface="Arial Narrow" panose="020B0606020202030204" pitchFamily="34" charset="0"/>
              </a:rPr>
              <a:t>федеральном уровне</a:t>
            </a:r>
            <a:r>
              <a:rPr lang="ru-RU" sz="2800" b="0" i="0" dirty="0">
                <a:solidFill>
                  <a:srgbClr val="FF0000"/>
                </a:solidFill>
                <a:effectLst/>
                <a:latin typeface="Arial Narrow" panose="020B0606020202030204" pitchFamily="34" charset="0"/>
              </a:rPr>
              <a:t> осталось добавить </a:t>
            </a:r>
            <a:r>
              <a:rPr lang="ru-RU" sz="2800" b="1" i="0" dirty="0">
                <a:solidFill>
                  <a:srgbClr val="FF0000"/>
                </a:solidFill>
                <a:effectLst/>
                <a:latin typeface="Arial Narrow" panose="020B0606020202030204" pitchFamily="34" charset="0"/>
              </a:rPr>
              <a:t>98 221</a:t>
            </a:r>
            <a:r>
              <a:rPr lang="ru-RU" sz="2800" b="0" i="0" dirty="0">
                <a:solidFill>
                  <a:srgbClr val="FF0000"/>
                </a:solidFill>
                <a:effectLst/>
                <a:latin typeface="Arial Narrow" panose="020B0606020202030204" pitchFamily="34" charset="0"/>
              </a:rPr>
              <a:t> голос</a:t>
            </a:r>
            <a:endParaRPr lang="ru-RU" sz="28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13964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endParaRPr lang="ru-RU"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ru-RU" b="1" dirty="0" smtClean="0">
                <a:solidFill>
                  <a:srgbClr val="FF0000"/>
                </a:solidFill>
                <a:latin typeface="Times New Roman" panose="02020603050405020304" pitchFamily="18" charset="0"/>
                <a:cs typeface="Times New Roman" panose="02020603050405020304" pitchFamily="18" charset="0"/>
              </a:rPr>
              <a:t>Основные </a:t>
            </a:r>
            <a:r>
              <a:rPr lang="ru-RU" b="1" dirty="0">
                <a:solidFill>
                  <a:srgbClr val="FF0000"/>
                </a:solidFill>
                <a:latin typeface="Times New Roman" panose="02020603050405020304" pitchFamily="18" charset="0"/>
                <a:cs typeface="Times New Roman" panose="02020603050405020304" pitchFamily="18" charset="0"/>
              </a:rPr>
              <a:t>направления </a:t>
            </a:r>
            <a:endParaRPr lang="ru-RU" dirty="0">
              <a:solidFill>
                <a:srgbClr val="FF0000"/>
              </a:solidFill>
              <a:latin typeface="Times New Roman" panose="02020603050405020304" pitchFamily="18" charset="0"/>
              <a:cs typeface="Times New Roman" panose="02020603050405020304" pitchFamily="18" charset="0"/>
            </a:endParaRPr>
          </a:p>
          <a:p>
            <a:pPr marL="0" indent="0" algn="ctr">
              <a:buNone/>
            </a:pPr>
            <a:r>
              <a:rPr lang="ru-RU" b="1" dirty="0">
                <a:solidFill>
                  <a:srgbClr val="FF0000"/>
                </a:solidFill>
                <a:latin typeface="Times New Roman" panose="02020603050405020304" pitchFamily="18" charset="0"/>
                <a:cs typeface="Times New Roman" panose="02020603050405020304" pitchFamily="18" charset="0"/>
              </a:rPr>
              <a:t>деятельности Верх-Исетской районной организации Профсоюза работников народного образования и науки РФ</a:t>
            </a:r>
            <a:endParaRPr lang="ru-RU" dirty="0">
              <a:solidFill>
                <a:srgbClr val="FF0000"/>
              </a:solidFill>
              <a:latin typeface="Times New Roman" panose="02020603050405020304" pitchFamily="18" charset="0"/>
              <a:cs typeface="Times New Roman" panose="02020603050405020304" pitchFamily="18" charset="0"/>
            </a:endParaRPr>
          </a:p>
          <a:p>
            <a:pPr marL="0" indent="0" algn="ctr">
              <a:buNone/>
            </a:pPr>
            <a:r>
              <a:rPr lang="ru-RU" b="1" dirty="0">
                <a:solidFill>
                  <a:srgbClr val="FF0000"/>
                </a:solidFill>
                <a:latin typeface="Times New Roman" panose="02020603050405020304" pitchFamily="18" charset="0"/>
                <a:cs typeface="Times New Roman" panose="02020603050405020304" pitchFamily="18" charset="0"/>
              </a:rPr>
              <a:t>на 2020 -2021 год</a:t>
            </a:r>
            <a:endParaRPr lang="ru-RU" dirty="0">
              <a:solidFill>
                <a:srgbClr val="FF000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85702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075240" cy="922114"/>
          </a:xfrm>
        </p:spPr>
        <p:txBody>
          <a:bodyPr/>
          <a:lstStyle/>
          <a:p>
            <a:r>
              <a:rPr lang="ru-RU" sz="2400" b="1" dirty="0">
                <a:solidFill>
                  <a:srgbClr val="FF0000"/>
                </a:solidFill>
                <a:latin typeface="Times New Roman" panose="02020603050405020304" pitchFamily="18" charset="0"/>
                <a:cs typeface="Times New Roman" panose="02020603050405020304" pitchFamily="18" charset="0"/>
              </a:rPr>
              <a:t>Организационное укрепление районной организации Профсоюза</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052736"/>
            <a:ext cx="8435280" cy="5616624"/>
          </a:xfrm>
        </p:spPr>
        <p:txBody>
          <a:bodyPr/>
          <a:lstStyle/>
          <a:p>
            <a:pPr algn="just">
              <a:buFont typeface="Wingdings" panose="05000000000000000000" pitchFamily="2" charset="2"/>
              <a:buChar char="Ø"/>
            </a:pPr>
            <a:endParaRPr lang="ru-RU" sz="2000"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Уделять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постоянное внимание вопросам усиления мотивации профсоюзного членства в профсоюзе на основе конкретных и реальных защитных действий.</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В </a:t>
            </a:r>
            <a:r>
              <a:rPr lang="ru-RU" sz="2000" dirty="0">
                <a:solidFill>
                  <a:schemeClr val="accent6">
                    <a:lumMod val="50000"/>
                  </a:schemeClr>
                </a:solidFill>
                <a:latin typeface="Times New Roman" panose="02020603050405020304" pitchFamily="18" charset="0"/>
                <a:cs typeface="Times New Roman" panose="02020603050405020304" pitchFamily="18" charset="0"/>
              </a:rPr>
              <a:t>целях повышения эффективности работы профсоюзных комитетов первичных профсоюзных организаций, участвовать в   конкурсах проводимых Верх-Исетской районной организацией  Профсоюза. Цель данных конкурсов: развитие и укрепление профсоюзных организаций, формирование их положительного имиджа.</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Проводить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агитационную и разъяснительную работу по привлечению в Профсоюз молодёжи, вовлечение ее в профсоюзную работу.</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Профсоюзным </a:t>
            </a:r>
            <a:r>
              <a:rPr lang="ru-RU" sz="2000" dirty="0">
                <a:solidFill>
                  <a:schemeClr val="accent6">
                    <a:lumMod val="50000"/>
                  </a:schemeClr>
                </a:solidFill>
                <a:latin typeface="Times New Roman" panose="02020603050405020304" pitchFamily="18" charset="0"/>
                <a:cs typeface="Times New Roman" panose="02020603050405020304" pitchFamily="18" charset="0"/>
              </a:rPr>
              <a:t>комитетам проводить активную и целенаправленную работу в подборе грамотных, авторитетных, заинтересованных кадров на должность председателя первичной профсоюзной организации и в состав профсоюзного комитета.</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Ежегодно </a:t>
            </a:r>
            <a:r>
              <a:rPr lang="ru-RU" sz="2000" dirty="0">
                <a:solidFill>
                  <a:schemeClr val="accent6">
                    <a:lumMod val="50000"/>
                  </a:schemeClr>
                </a:solidFill>
                <a:latin typeface="Times New Roman" panose="02020603050405020304" pitchFamily="18" charset="0"/>
                <a:cs typeface="Times New Roman" panose="02020603050405020304" pitchFamily="18" charset="0"/>
              </a:rPr>
              <a:t>проводить в начале нового учебного года акцию «Ты нужен Профсоюзу! Профсоюз нужен тебе!».</a:t>
            </a:r>
          </a:p>
          <a:p>
            <a:pPr>
              <a:buFont typeface="Wingdings" panose="05000000000000000000" pitchFamily="2" charset="2"/>
              <a:buChar char="Ø"/>
            </a:pPr>
            <a:endParaRPr lang="ru-RU" dirty="0"/>
          </a:p>
        </p:txBody>
      </p:sp>
    </p:spTree>
    <p:extLst>
      <p:ext uri="{BB962C8B-B14F-4D97-AF65-F5344CB8AC3E}">
        <p14:creationId xmlns:p14="http://schemas.microsoft.com/office/powerpoint/2010/main" val="83318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solidFill>
                  <a:srgbClr val="FF0000"/>
                </a:solidFill>
              </a:rPr>
              <a:t> Для </a:t>
            </a:r>
            <a:r>
              <a:rPr lang="ru-RU" sz="2000" b="1" dirty="0">
                <a:solidFill>
                  <a:srgbClr val="FF0000"/>
                </a:solidFill>
              </a:rPr>
              <a:t>членов президиума Верх-Исетской районной организации</a:t>
            </a:r>
            <a:r>
              <a:rPr lang="ru-RU" sz="2000" dirty="0">
                <a:solidFill>
                  <a:srgbClr val="FF0000"/>
                </a:solidFill>
              </a:rPr>
              <a:t/>
            </a:r>
            <a:br>
              <a:rPr lang="ru-RU" sz="2000" dirty="0">
                <a:solidFill>
                  <a:srgbClr val="FF0000"/>
                </a:solidFill>
              </a:rPr>
            </a:br>
            <a:endParaRPr lang="ru-RU" sz="2000" dirty="0">
              <a:solidFill>
                <a:srgbClr val="FF0000"/>
              </a:solidFill>
            </a:endParaRPr>
          </a:p>
        </p:txBody>
      </p:sp>
      <p:sp>
        <p:nvSpPr>
          <p:cNvPr id="3" name="Объект 2"/>
          <p:cNvSpPr>
            <a:spLocks noGrp="1"/>
          </p:cNvSpPr>
          <p:nvPr>
            <p:ph idx="1"/>
          </p:nvPr>
        </p:nvSpPr>
        <p:spPr>
          <a:xfrm>
            <a:off x="457200" y="1600200"/>
            <a:ext cx="8507288" cy="4781128"/>
          </a:xfrm>
        </p:spPr>
        <p:txBody>
          <a:bodyPr/>
          <a:lstStyle/>
          <a:p>
            <a:pPr algn="just">
              <a:buFont typeface="Wingdings" panose="05000000000000000000" pitchFamily="2" charset="2"/>
              <a:buChar char="Ø"/>
            </a:pPr>
            <a:endParaRPr lang="ru-RU" sz="2000" dirty="0" smtClean="0">
              <a:solidFill>
                <a:srgbClr val="002060"/>
              </a:solidFill>
            </a:endParaRP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Совершенствовать </a:t>
            </a:r>
            <a:r>
              <a:rPr lang="ru-RU" sz="2000" dirty="0">
                <a:solidFill>
                  <a:srgbClr val="002060"/>
                </a:solidFill>
                <a:latin typeface="Times New Roman" panose="02020603050405020304" pitchFamily="18" charset="0"/>
                <a:cs typeface="Times New Roman" panose="02020603050405020304" pitchFamily="18" charset="0"/>
              </a:rPr>
              <a:t>критерии оценки эффективности работы выборных органов первичных профсоюзных организаций.</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Ежеквартально </a:t>
            </a:r>
            <a:r>
              <a:rPr lang="ru-RU" sz="2000" dirty="0">
                <a:solidFill>
                  <a:srgbClr val="002060"/>
                </a:solidFill>
                <a:latin typeface="Times New Roman" panose="02020603050405020304" pitchFamily="18" charset="0"/>
                <a:cs typeface="Times New Roman" panose="02020603050405020304" pitchFamily="18" charset="0"/>
              </a:rPr>
              <a:t>и за календарный год подводить итоги участия первичных профсоюзных организаций в мероприятиях, проводимых районным комитетом Профсоюза.</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Совершенствовать </a:t>
            </a:r>
            <a:r>
              <a:rPr lang="ru-RU" sz="2000" dirty="0">
                <a:solidFill>
                  <a:srgbClr val="002060"/>
                </a:solidFill>
                <a:latin typeface="Times New Roman" panose="02020603050405020304" pitchFamily="18" charset="0"/>
                <a:cs typeface="Times New Roman" panose="02020603050405020304" pitchFamily="18" charset="0"/>
              </a:rPr>
              <a:t>систему поощрения профсоюзных активистов за эффективную и многолетнюю профсоюзную работу.</a:t>
            </a:r>
          </a:p>
          <a:p>
            <a:pPr algn="just">
              <a:spcBef>
                <a:spcPts val="0"/>
              </a:spcBef>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Продолжить </a:t>
            </a:r>
            <a:r>
              <a:rPr lang="ru-RU" sz="2000" dirty="0">
                <a:solidFill>
                  <a:srgbClr val="002060"/>
                </a:solidFill>
                <a:latin typeface="Times New Roman" panose="02020603050405020304" pitchFamily="18" charset="0"/>
                <a:cs typeface="Times New Roman" panose="02020603050405020304" pitchFamily="18" charset="0"/>
              </a:rPr>
              <a:t>реализацию проектов «Заёмные средства», «Дисконтная карта для членов Профсоюза» и внедрить в практику </a:t>
            </a:r>
            <a:r>
              <a:rPr lang="ru-RU" sz="2000" dirty="0" smtClean="0">
                <a:solidFill>
                  <a:srgbClr val="002060"/>
                </a:solidFill>
                <a:latin typeface="Times New Roman" panose="02020603050405020304" pitchFamily="18" charset="0"/>
                <a:cs typeface="Times New Roman" panose="02020603050405020304" pitchFamily="18" charset="0"/>
              </a:rPr>
              <a:t>членов новые </a:t>
            </a:r>
            <a:r>
              <a:rPr lang="ru-RU" sz="2000" dirty="0">
                <a:solidFill>
                  <a:srgbClr val="002060"/>
                </a:solidFill>
                <a:latin typeface="Times New Roman" panose="02020603050405020304" pitchFamily="18" charset="0"/>
                <a:cs typeface="Times New Roman" panose="02020603050405020304" pitchFamily="18" charset="0"/>
              </a:rPr>
              <a:t>проекты, направленные на улучшение социального и материального положения </a:t>
            </a:r>
            <a:r>
              <a:rPr lang="ru-RU" sz="2000" dirty="0" smtClean="0">
                <a:solidFill>
                  <a:srgbClr val="002060"/>
                </a:solidFill>
                <a:latin typeface="Times New Roman" panose="02020603050405020304" pitchFamily="18" charset="0"/>
                <a:cs typeface="Times New Roman" panose="02020603050405020304" pitchFamily="18" charset="0"/>
              </a:rPr>
              <a:t>Профсоюза</a:t>
            </a:r>
            <a:r>
              <a:rPr lang="ru-RU" sz="2000" dirty="0">
                <a:latin typeface="Times New Roman" panose="02020603050405020304" pitchFamily="18" charset="0"/>
                <a:cs typeface="Times New Roman" panose="02020603050405020304" pitchFamily="18" charset="0"/>
              </a:rPr>
              <a:t>. </a:t>
            </a:r>
          </a:p>
          <a:p>
            <a:pPr marL="0" indent="0">
              <a:buNone/>
            </a:pPr>
            <a:r>
              <a:rPr lang="ru-RU" sz="2000" dirty="0"/>
              <a:t> </a:t>
            </a:r>
          </a:p>
          <a:p>
            <a:pPr marL="0" indent="0">
              <a:buNone/>
            </a:pPr>
            <a:r>
              <a:rPr lang="ru-RU" dirty="0"/>
              <a:t> </a:t>
            </a:r>
          </a:p>
          <a:p>
            <a:endParaRPr lang="ru-RU" dirty="0"/>
          </a:p>
        </p:txBody>
      </p:sp>
    </p:spTree>
    <p:extLst>
      <p:ext uri="{BB962C8B-B14F-4D97-AF65-F5344CB8AC3E}">
        <p14:creationId xmlns:p14="http://schemas.microsoft.com/office/powerpoint/2010/main" val="3655158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lstStyle/>
          <a:p>
            <a:r>
              <a:rPr lang="ru-RU" sz="2000" b="1" dirty="0" smtClean="0">
                <a:solidFill>
                  <a:srgbClr val="FF0000"/>
                </a:solidFill>
                <a:latin typeface="Times New Roman" panose="02020603050405020304" pitchFamily="18" charset="0"/>
                <a:cs typeface="Times New Roman" panose="02020603050405020304" pitchFamily="18" charset="0"/>
              </a:rPr>
              <a:t>Развитие </a:t>
            </a:r>
            <a:r>
              <a:rPr lang="ru-RU" sz="2000" b="1" dirty="0">
                <a:solidFill>
                  <a:srgbClr val="FF0000"/>
                </a:solidFill>
                <a:latin typeface="Times New Roman" panose="02020603050405020304" pitchFamily="18" charset="0"/>
                <a:cs typeface="Times New Roman" panose="02020603050405020304" pitchFamily="18" charset="0"/>
              </a:rPr>
              <a:t>социального партнёрства</a:t>
            </a:r>
            <a:r>
              <a:rPr lang="ru-RU" sz="2000" b="1" i="1" dirty="0">
                <a:solidFill>
                  <a:srgbClr val="FF0000"/>
                </a:solidFill>
                <a:latin typeface="Times New Roman" panose="02020603050405020304" pitchFamily="18" charset="0"/>
                <a:cs typeface="Times New Roman" panose="02020603050405020304" pitchFamily="18" charset="0"/>
              </a:rPr>
              <a:t> </a:t>
            </a:r>
            <a:r>
              <a:rPr lang="ru-RU" dirty="0"/>
              <a:t/>
            </a:r>
            <a:br>
              <a:rPr lang="ru-RU" dirty="0"/>
            </a:br>
            <a:endParaRPr lang="ru-RU" dirty="0"/>
          </a:p>
        </p:txBody>
      </p:sp>
      <p:sp>
        <p:nvSpPr>
          <p:cNvPr id="3" name="Объект 2"/>
          <p:cNvSpPr>
            <a:spLocks noGrp="1"/>
          </p:cNvSpPr>
          <p:nvPr>
            <p:ph idx="1"/>
          </p:nvPr>
        </p:nvSpPr>
        <p:spPr>
          <a:xfrm>
            <a:off x="35496" y="764704"/>
            <a:ext cx="9108504" cy="5361459"/>
          </a:xfrm>
        </p:spPr>
        <p:txBody>
          <a:bodyPr/>
          <a:lstStyle/>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В </a:t>
            </a:r>
            <a:r>
              <a:rPr lang="ru-RU" sz="2000" dirty="0">
                <a:solidFill>
                  <a:srgbClr val="002060"/>
                </a:solidFill>
                <a:latin typeface="Times New Roman" panose="02020603050405020304" pitchFamily="18" charset="0"/>
                <a:cs typeface="Times New Roman" panose="02020603050405020304" pitchFamily="18" charset="0"/>
              </a:rPr>
              <a:t>полной мере использовать предоставленные законодательством права по защите социальных и трудовых прав и интересов работников, внедрять коллективно-договорные отношения.</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 Первичным профсоюзным организациям </a:t>
            </a:r>
            <a:r>
              <a:rPr lang="ru-RU" sz="2000" dirty="0">
                <a:solidFill>
                  <a:srgbClr val="002060"/>
                </a:solidFill>
                <a:latin typeface="Times New Roman" panose="02020603050405020304" pitchFamily="18" charset="0"/>
                <a:cs typeface="Times New Roman" panose="02020603050405020304" pitchFamily="18" charset="0"/>
              </a:rPr>
              <a:t>осуществлять взаимодействие с руководителями образовательных организаций в рамках социального партнёрства через заключение коллективных договоров, принятие по согласованию с профсоюзными комитетами локальных нормативных актов образовательных организаций, регулирующих трудовые отношения. </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 Первичным профсоюзным организациям</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ежегодно подводить итоги выполнения коллективных договоров и осуществлять контроль за их выполнением. Сторонам коллективных договоров: работодателям и председателям первичных профсоюзных организаций ежегодно отчитываться о выполнении коллективных договоров на собраниях трудовых </a:t>
            </a:r>
            <a:r>
              <a:rPr lang="ru-RU" sz="2000" dirty="0" smtClean="0">
                <a:solidFill>
                  <a:srgbClr val="002060"/>
                </a:solidFill>
                <a:latin typeface="Times New Roman" panose="02020603050405020304" pitchFamily="18" charset="0"/>
                <a:cs typeface="Times New Roman" panose="02020603050405020304" pitchFamily="18" charset="0"/>
              </a:rPr>
              <a:t>коллективов.</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Первичным </a:t>
            </a:r>
            <a:r>
              <a:rPr lang="ru-RU" sz="2000" dirty="0">
                <a:solidFill>
                  <a:srgbClr val="002060"/>
                </a:solidFill>
                <a:latin typeface="Times New Roman" panose="02020603050405020304" pitchFamily="18" charset="0"/>
                <a:cs typeface="Times New Roman" panose="02020603050405020304" pitchFamily="18" charset="0"/>
              </a:rPr>
              <a:t>профсоюзных </a:t>
            </a:r>
            <a:r>
              <a:rPr lang="ru-RU" sz="2000" dirty="0" smtClean="0">
                <a:solidFill>
                  <a:srgbClr val="002060"/>
                </a:solidFill>
                <a:latin typeface="Times New Roman" panose="02020603050405020304" pitchFamily="18" charset="0"/>
                <a:cs typeface="Times New Roman" panose="02020603050405020304" pitchFamily="18" charset="0"/>
              </a:rPr>
              <a:t>организациям </a:t>
            </a:r>
            <a:r>
              <a:rPr lang="ru-RU" sz="2000" dirty="0">
                <a:solidFill>
                  <a:srgbClr val="002060"/>
                </a:solidFill>
                <a:latin typeface="Times New Roman" panose="02020603050405020304" pitchFamily="18" charset="0"/>
                <a:cs typeface="Times New Roman" panose="02020603050405020304" pitchFamily="18" charset="0"/>
              </a:rPr>
              <a:t>осуществлять систематический контроль за соблюдением работодателями трудовых прав работников образования, за своевременной выплатой	им заработной платы и отпускных, за предоставлением работникам льгот и гарантий, установленных трудовым законодательством и коллективными договорами. </a:t>
            </a:r>
          </a:p>
        </p:txBody>
      </p:sp>
    </p:spTree>
    <p:extLst>
      <p:ext uri="{BB962C8B-B14F-4D97-AF65-F5344CB8AC3E}">
        <p14:creationId xmlns:p14="http://schemas.microsoft.com/office/powerpoint/2010/main" val="2131953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lstStyle/>
          <a:p>
            <a:r>
              <a:rPr lang="ru-RU" sz="2000" b="1" dirty="0">
                <a:solidFill>
                  <a:srgbClr val="C00000"/>
                </a:solidFill>
                <a:latin typeface="Times New Roman" panose="02020603050405020304" pitchFamily="18" charset="0"/>
                <a:cs typeface="Times New Roman" panose="02020603050405020304" pitchFamily="18" charset="0"/>
              </a:rPr>
              <a:t>Для членов президиума Верх-Исетской районной организации</a:t>
            </a:r>
            <a:r>
              <a:rPr lang="ru-RU" sz="2000" dirty="0">
                <a:solidFill>
                  <a:srgbClr val="C00000"/>
                </a:solidFill>
                <a:latin typeface="Times New Roman" panose="02020603050405020304" pitchFamily="18" charset="0"/>
                <a:cs typeface="Times New Roman" panose="02020603050405020304" pitchFamily="18" charset="0"/>
              </a:rPr>
              <a:t/>
            </a:r>
            <a:br>
              <a:rPr lang="ru-RU" sz="2000" dirty="0">
                <a:solidFill>
                  <a:srgbClr val="C00000"/>
                </a:solidFill>
                <a:latin typeface="Times New Roman" panose="02020603050405020304" pitchFamily="18" charset="0"/>
                <a:cs typeface="Times New Roman" panose="02020603050405020304" pitchFamily="18" charset="0"/>
              </a:rPr>
            </a:b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764704"/>
            <a:ext cx="8229600" cy="5904656"/>
          </a:xfrm>
        </p:spPr>
        <p:txBody>
          <a:bodyPr/>
          <a:lstStyle/>
          <a:p>
            <a:pPr algn="just">
              <a:buFont typeface="Wingdings" panose="05000000000000000000" pitchFamily="2" charset="2"/>
              <a:buChar char="Ø"/>
            </a:pPr>
            <a:endParaRPr lang="ru-RU"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Районному </a:t>
            </a:r>
            <a:r>
              <a:rPr lang="ru-RU" sz="2000" dirty="0">
                <a:solidFill>
                  <a:srgbClr val="002060"/>
                </a:solidFill>
                <a:latin typeface="Times New Roman" panose="02020603050405020304" pitchFamily="18" charset="0"/>
                <a:cs typeface="Times New Roman" panose="02020603050405020304" pitchFamily="18" charset="0"/>
              </a:rPr>
              <a:t>комитету Профсоюза </a:t>
            </a:r>
            <a:r>
              <a:rPr lang="x-none" sz="2000" dirty="0">
                <a:solidFill>
                  <a:srgbClr val="002060"/>
                </a:solidFill>
                <a:latin typeface="Times New Roman" panose="02020603050405020304" pitchFamily="18" charset="0"/>
                <a:cs typeface="Times New Roman" panose="02020603050405020304" pitchFamily="18" charset="0"/>
              </a:rPr>
              <a:t>осуществлять контроль за внесением выборным</a:t>
            </a:r>
            <a:r>
              <a:rPr lang="ru-RU" sz="2000" dirty="0">
                <a:solidFill>
                  <a:srgbClr val="002060"/>
                </a:solidFill>
                <a:latin typeface="Times New Roman" panose="02020603050405020304" pitchFamily="18" charset="0"/>
                <a:cs typeface="Times New Roman" panose="02020603050405020304" pitchFamily="18" charset="0"/>
              </a:rPr>
              <a:t>и</a:t>
            </a:r>
            <a:r>
              <a:rPr lang="x-none" sz="2000" dirty="0">
                <a:solidFill>
                  <a:srgbClr val="002060"/>
                </a:solidFill>
                <a:latin typeface="Times New Roman" panose="02020603050405020304" pitchFamily="18" charset="0"/>
                <a:cs typeface="Times New Roman" panose="02020603050405020304" pitchFamily="18" charset="0"/>
              </a:rPr>
              <a:t> органам</a:t>
            </a:r>
            <a:r>
              <a:rPr lang="ru-RU" sz="2000" dirty="0">
                <a:solidFill>
                  <a:srgbClr val="002060"/>
                </a:solidFill>
                <a:latin typeface="Times New Roman" panose="02020603050405020304" pitchFamily="18" charset="0"/>
                <a:cs typeface="Times New Roman" panose="02020603050405020304" pitchFamily="18" charset="0"/>
              </a:rPr>
              <a:t>и</a:t>
            </a:r>
            <a:r>
              <a:rPr lang="x-none" sz="2000" dirty="0">
                <a:solidFill>
                  <a:srgbClr val="002060"/>
                </a:solidFill>
                <a:latin typeface="Times New Roman" panose="02020603050405020304" pitchFamily="18" charset="0"/>
                <a:cs typeface="Times New Roman" panose="02020603050405020304" pitchFamily="18" charset="0"/>
              </a:rPr>
              <a:t> первичных профсоюзных организаций в текст при заключении коллективных договоров в образовательных</a:t>
            </a:r>
            <a:r>
              <a:rPr lang="ru-RU" sz="2000" dirty="0">
                <a:solidFill>
                  <a:srgbClr val="002060"/>
                </a:solidFill>
                <a:latin typeface="Times New Roman" panose="02020603050405020304" pitchFamily="18" charset="0"/>
                <a:cs typeface="Times New Roman" panose="02020603050405020304" pitchFamily="18" charset="0"/>
              </a:rPr>
              <a:t> организациях </a:t>
            </a:r>
            <a:r>
              <a:rPr lang="x-none" sz="2000" dirty="0">
                <a:solidFill>
                  <a:srgbClr val="002060"/>
                </a:solidFill>
                <a:latin typeface="Times New Roman" panose="02020603050405020304" pitchFamily="18" charset="0"/>
                <a:cs typeface="Times New Roman" panose="02020603050405020304" pitchFamily="18" charset="0"/>
              </a:rPr>
              <a:t>всех мер социальной </a:t>
            </a:r>
            <a:r>
              <a:rPr lang="x-none" sz="2000" dirty="0" smtClean="0">
                <a:solidFill>
                  <a:srgbClr val="002060"/>
                </a:solidFill>
                <a:latin typeface="Times New Roman" panose="02020603050405020304" pitchFamily="18" charset="0"/>
                <a:cs typeface="Times New Roman" panose="02020603050405020304" pitchFamily="18" charset="0"/>
              </a:rPr>
              <a:t>поддержки</a:t>
            </a:r>
            <a:r>
              <a:rPr lang="ru-RU" sz="2000" dirty="0" smtClean="0">
                <a:solidFill>
                  <a:srgbClr val="00206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Районному </a:t>
            </a:r>
            <a:r>
              <a:rPr lang="ru-RU" sz="2000" dirty="0">
                <a:solidFill>
                  <a:srgbClr val="002060"/>
                </a:solidFill>
                <a:latin typeface="Times New Roman" panose="02020603050405020304" pitchFamily="18" charset="0"/>
                <a:cs typeface="Times New Roman" panose="02020603050405020304" pitchFamily="18" charset="0"/>
              </a:rPr>
              <a:t>комитету Профсоюза проводить обучение участников переговорного процесса основам ведения переговоров по заключению коллективного договора, их правового регулирования. </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Информировать </a:t>
            </a:r>
            <a:r>
              <a:rPr lang="ru-RU" sz="2000" dirty="0">
                <a:solidFill>
                  <a:srgbClr val="002060"/>
                </a:solidFill>
                <a:latin typeface="Times New Roman" panose="02020603050405020304" pitchFamily="18" charset="0"/>
                <a:cs typeface="Times New Roman" panose="02020603050405020304" pitchFamily="18" charset="0"/>
              </a:rPr>
              <a:t>работников о предложениях профсоюзов, ходе и результатах переговоров в рамках социального партнёрства.</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Продолжить </a:t>
            </a:r>
            <a:r>
              <a:rPr lang="ru-RU" sz="2000" dirty="0">
                <a:solidFill>
                  <a:srgbClr val="002060"/>
                </a:solidFill>
                <a:latin typeface="Times New Roman" panose="02020603050405020304" pitchFamily="18" charset="0"/>
                <a:cs typeface="Times New Roman" panose="02020603050405020304" pitchFamily="18" charset="0"/>
              </a:rPr>
              <a:t>обобщение и пропаганду практики работы профсоюзных организаций по развитию социального партнёрства. </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Районному </a:t>
            </a:r>
            <a:r>
              <a:rPr lang="ru-RU" sz="2000" dirty="0">
                <a:solidFill>
                  <a:srgbClr val="002060"/>
                </a:solidFill>
                <a:latin typeface="Times New Roman" panose="02020603050405020304" pitchFamily="18" charset="0"/>
                <a:cs typeface="Times New Roman" panose="02020603050405020304" pitchFamily="18" charset="0"/>
              </a:rPr>
              <a:t>комитету Профсоюза оказывать председателям первичных профсоюзных организаций методическую и организационную помощь по разработке и заключении коллективных договоров, проводить экспертизу вновь заключаемых коллективных договоров в образовательных организациях.</a:t>
            </a:r>
          </a:p>
          <a:p>
            <a:pPr marL="0" indent="0">
              <a:buNone/>
            </a:pPr>
            <a:endParaRPr lang="ru-RU" dirty="0"/>
          </a:p>
        </p:txBody>
      </p:sp>
    </p:spTree>
    <p:extLst>
      <p:ext uri="{BB962C8B-B14F-4D97-AF65-F5344CB8AC3E}">
        <p14:creationId xmlns:p14="http://schemas.microsoft.com/office/powerpoint/2010/main" val="29512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lstStyle/>
          <a:p>
            <a:r>
              <a:rPr lang="ru-RU" sz="2000" b="1" dirty="0">
                <a:solidFill>
                  <a:srgbClr val="C00000"/>
                </a:solidFill>
                <a:latin typeface="Times New Roman" panose="02020603050405020304" pitchFamily="18" charset="0"/>
                <a:cs typeface="Times New Roman" panose="02020603050405020304" pitchFamily="18" charset="0"/>
              </a:rPr>
              <a:t>Правовая защита членов Профсоюза</a:t>
            </a:r>
            <a:r>
              <a:rPr lang="ru-RU" dirty="0"/>
              <a:t/>
            </a:r>
            <a:br>
              <a:rPr lang="ru-RU" dirty="0"/>
            </a:br>
            <a:endParaRPr lang="ru-RU" dirty="0"/>
          </a:p>
        </p:txBody>
      </p:sp>
      <p:sp>
        <p:nvSpPr>
          <p:cNvPr id="3" name="Объект 2"/>
          <p:cNvSpPr>
            <a:spLocks noGrp="1"/>
          </p:cNvSpPr>
          <p:nvPr>
            <p:ph idx="1"/>
          </p:nvPr>
        </p:nvSpPr>
        <p:spPr>
          <a:xfrm>
            <a:off x="179512" y="620688"/>
            <a:ext cx="8856984" cy="6237312"/>
          </a:xfrm>
        </p:spPr>
        <p:txBody>
          <a:bodyPr/>
          <a:lstStyle/>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Продолжить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работу по обучению внештатных правовых инспекторов районной организации Профсоюза через посещение семинаров, организуемых и проводимых Свердловской областной организацией Профсоюза работников народного образования и науки </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РФ.</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Районному комитету Профсоюза продолжить работу по организации системного обучения профсоюзных активистов и руководителей образовательных организаций по изучению норм трудового законодательства.</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Выборным </a:t>
            </a:r>
            <a:r>
              <a:rPr lang="ru-RU" sz="2000" dirty="0">
                <a:solidFill>
                  <a:schemeClr val="accent6">
                    <a:lumMod val="50000"/>
                  </a:schemeClr>
                </a:solidFill>
                <a:latin typeface="Times New Roman" panose="02020603050405020304" pitchFamily="18" charset="0"/>
                <a:cs typeface="Times New Roman" panose="02020603050405020304" pitchFamily="18" charset="0"/>
              </a:rPr>
              <a:t>органам первичных профсоюзных организаций организовать системную работу ответственных за правовую </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работу.</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Координировать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работу ответственных за правовую работу первичных профсоюзных организаций.</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Разработать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критерии оценки эффективности работы ответственных за правовую работу первичных профсоюзных организаций.</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Председателям </a:t>
            </a:r>
            <a:r>
              <a:rPr lang="ru-RU" sz="2000" dirty="0">
                <a:solidFill>
                  <a:schemeClr val="accent6">
                    <a:lumMod val="50000"/>
                  </a:schemeClr>
                </a:solidFill>
                <a:latin typeface="Times New Roman" panose="02020603050405020304" pitchFamily="18" charset="0"/>
                <a:cs typeface="Times New Roman" panose="02020603050405020304" pitchFamily="18" charset="0"/>
              </a:rPr>
              <a:t>первичных профсоюзных организаций и ответственным за правовую работу организовать проведение постоянно действующих семинаров для членов Профсоюза, кружков правовых знаний для профсоюзного актива, привлекать для их проведения внештатных правовых инспекторов Верх-Исетской районной организации Профсоюза.  </a:t>
            </a:r>
          </a:p>
        </p:txBody>
      </p:sp>
    </p:spTree>
    <p:extLst>
      <p:ext uri="{BB962C8B-B14F-4D97-AF65-F5344CB8AC3E}">
        <p14:creationId xmlns:p14="http://schemas.microsoft.com/office/powerpoint/2010/main" val="3607429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408712"/>
          </a:xfrm>
        </p:spPr>
        <p:txBody>
          <a:bodyPr/>
          <a:lstStyle/>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Районному комитету Профсоюза совместно с управлением образования Верх-</a:t>
            </a:r>
            <a:r>
              <a:rPr lang="ru-RU" sz="2000" dirty="0" err="1">
                <a:solidFill>
                  <a:schemeClr val="accent6">
                    <a:lumMod val="50000"/>
                  </a:schemeClr>
                </a:solidFill>
                <a:latin typeface="Times New Roman" panose="02020603050405020304" pitchFamily="18" charset="0"/>
                <a:cs typeface="Times New Roman" panose="02020603050405020304" pitchFamily="18" charset="0"/>
              </a:rPr>
              <a:t>Исетского</a:t>
            </a:r>
            <a:r>
              <a:rPr lang="ru-RU" sz="2000" dirty="0">
                <a:solidFill>
                  <a:schemeClr val="accent6">
                    <a:lumMod val="50000"/>
                  </a:schemeClr>
                </a:solidFill>
                <a:latin typeface="Times New Roman" panose="02020603050405020304" pitchFamily="18" charset="0"/>
                <a:cs typeface="Times New Roman" panose="02020603050405020304" pitchFamily="18" charset="0"/>
              </a:rPr>
              <a:t> района возобновить работу по осуществлению контроля за соблюдением работодателями трудового законодательства. Внештатным правовым инспекторам Верх-Исетской районной организации Профсоюза оказывать помощь первичным профсоюзным организациям в организации проведения тематических проверок по соблюдению работодателями трудового законодательства, локальных нормативных актов, содержащих нормы трудового права.</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Выборным органам первичных профсоюзных организаций продолжить работу в образовательных организациях по осуществлению контроля за соблюдением работодателями трудового законодательства, локальных нормативных актов, содержащих нормы трудового права.</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Осуществлять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защиту социальных и трудовых прав и интересов работников образования (членов Профсоюза), в том числе в судебных органах, оказывать бесплатную правовую помощь. </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Оказывать правовую и юридическую помощь членам Профсоюза в составлении исковых заявлений по вопросу назначения досрочной страховой пенсии по старости.</a:t>
            </a:r>
          </a:p>
          <a:p>
            <a:endParaRPr lang="ru-RU" dirty="0"/>
          </a:p>
        </p:txBody>
      </p:sp>
    </p:spTree>
    <p:extLst>
      <p:ext uri="{BB962C8B-B14F-4D97-AF65-F5344CB8AC3E}">
        <p14:creationId xmlns:p14="http://schemas.microsoft.com/office/powerpoint/2010/main" val="1915410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idx="1"/>
          </p:nvPr>
        </p:nvSpPr>
        <p:spPr>
          <a:xfrm>
            <a:off x="457200" y="188912"/>
            <a:ext cx="8229600" cy="6480447"/>
          </a:xfrm>
        </p:spPr>
        <p:txBody>
          <a:bodyPr/>
          <a:lstStyle/>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Внештатным правовым инспекторам районной организации Профсоюза взаимодействовать с правовыми инспекторами областного комитета Профсоюза в целях предотвращения нарушений трудовых прав работников.</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Изучать и рассматривать на заседаниях президиума районного комитета Профсоюза вопросы соблюдения работодателями трудового законодательства в образовательных организациях.</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Внештатным правовым инспекторам районной организации Профсоюза участвовать в урегулировании коллективных и индивидуальных трудовых споров, в организации и проведении собраний, митингов, демонстраций, шествий, пикетирования и других коллективных действий.</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Участвовать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в проведении региональных профсоюзных тематических проверках с целью мониторинга соблюдения трудового законодательства и проведения разъяснительной работы по применению законодательства.</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При выявлении случаев нарушения трудового законодательства добиваться их устранения.</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Повышать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правовую компетентность профсоюзного актива и пропагандировать правовые знания.</a:t>
            </a:r>
          </a:p>
          <a:p>
            <a:pPr algn="just"/>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557728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88AF17-9B43-4B4B-84EB-1FB721336BB2}"/>
              </a:ext>
            </a:extLst>
          </p:cNvPr>
          <p:cNvSpPr>
            <a:spLocks noGrp="1"/>
          </p:cNvSpPr>
          <p:nvPr>
            <p:ph type="title"/>
          </p:nvPr>
        </p:nvSpPr>
        <p:spPr>
          <a:xfrm>
            <a:off x="1331640" y="404664"/>
            <a:ext cx="7571184" cy="1143000"/>
          </a:xfrm>
        </p:spPr>
        <p:txBody>
          <a:bodyPr/>
          <a:lstStyle/>
          <a:p>
            <a:r>
              <a:rPr lang="ru-RU" sz="3200" b="1" dirty="0">
                <a:solidFill>
                  <a:srgbClr val="FF0000"/>
                </a:solidFill>
                <a:effectLst>
                  <a:outerShdw blurRad="38100" dist="38100" dir="2700000" algn="tl">
                    <a:srgbClr val="000000">
                      <a:alpha val="43137"/>
                    </a:srgbClr>
                  </a:outerShdw>
                </a:effectLst>
                <a:latin typeface="Arial Narrow" panose="020B0606020202030204" pitchFamily="34" charset="0"/>
              </a:rPr>
              <a:t>Цель: защита и представительство индивидуальных и коллективных прав и интересов членов Профсоюза</a:t>
            </a:r>
          </a:p>
        </p:txBody>
      </p:sp>
      <p:sp>
        <p:nvSpPr>
          <p:cNvPr id="3" name="Объект 2">
            <a:extLst>
              <a:ext uri="{FF2B5EF4-FFF2-40B4-BE49-F238E27FC236}">
                <a16:creationId xmlns:a16="http://schemas.microsoft.com/office/drawing/2014/main" id="{63107304-8BB2-4515-AD81-EC2FA68CB5A7}"/>
              </a:ext>
            </a:extLst>
          </p:cNvPr>
          <p:cNvSpPr>
            <a:spLocks noGrp="1"/>
          </p:cNvSpPr>
          <p:nvPr>
            <p:ph idx="1"/>
          </p:nvPr>
        </p:nvSpPr>
        <p:spPr>
          <a:xfrm>
            <a:off x="323528" y="2358009"/>
            <a:ext cx="8640960" cy="3312368"/>
          </a:xfrm>
        </p:spPr>
        <p:txBody>
          <a:bodyPr/>
          <a:lstStyle/>
          <a:p>
            <a:pPr marL="0" indent="0" algn="ctr">
              <a:buNone/>
            </a:pPr>
            <a:r>
              <a:rPr lang="ru-RU" sz="2800" b="1" dirty="0">
                <a:solidFill>
                  <a:srgbClr val="3636A8"/>
                </a:solidFill>
                <a:latin typeface="Arial Narrow" panose="020B0606020202030204" pitchFamily="34" charset="0"/>
              </a:rPr>
              <a:t>Основные задачи 2020-2021:</a:t>
            </a:r>
          </a:p>
          <a:p>
            <a:pPr marL="0" indent="0" algn="ctr">
              <a:buNone/>
            </a:pPr>
            <a:endParaRPr lang="ru-RU" sz="800" b="1" dirty="0">
              <a:solidFill>
                <a:srgbClr val="3636A8"/>
              </a:solidFill>
              <a:latin typeface="Arial Narrow" panose="020B0606020202030204" pitchFamily="34" charset="0"/>
            </a:endParaRPr>
          </a:p>
          <a:p>
            <a:pPr marL="0" indent="0">
              <a:buNone/>
            </a:pPr>
            <a:r>
              <a:rPr lang="ru-RU" sz="2400" u="sng" dirty="0">
                <a:solidFill>
                  <a:srgbClr val="3636A8"/>
                </a:solidFill>
                <a:latin typeface="Arial Narrow" panose="020B0606020202030204" pitchFamily="34" charset="0"/>
              </a:rPr>
              <a:t>1. Соблюдение прав работников при: </a:t>
            </a:r>
          </a:p>
          <a:p>
            <a:r>
              <a:rPr lang="ru-RU" sz="2400" dirty="0">
                <a:solidFill>
                  <a:srgbClr val="3636A8"/>
                </a:solidFill>
                <a:latin typeface="Arial Narrow" panose="020B0606020202030204" pitchFamily="34" charset="0"/>
              </a:rPr>
              <a:t>реализации норм закона о воспитании;</a:t>
            </a:r>
          </a:p>
          <a:p>
            <a:r>
              <a:rPr lang="ru-RU" sz="2400" dirty="0">
                <a:solidFill>
                  <a:srgbClr val="3636A8"/>
                </a:solidFill>
                <a:latin typeface="Arial Narrow" panose="020B0606020202030204" pitchFamily="34" charset="0"/>
              </a:rPr>
              <a:t>назначении выплат за классное руководство;</a:t>
            </a:r>
          </a:p>
          <a:p>
            <a:r>
              <a:rPr lang="ru-RU" sz="2400" dirty="0">
                <a:solidFill>
                  <a:srgbClr val="3636A8"/>
                </a:solidFill>
                <a:latin typeface="Arial Narrow" panose="020B0606020202030204" pitchFamily="34" charset="0"/>
              </a:rPr>
              <a:t>дистанционном обучении и дистанционной работе.</a:t>
            </a:r>
          </a:p>
          <a:p>
            <a:pPr marL="0" indent="0">
              <a:buNone/>
            </a:pPr>
            <a:r>
              <a:rPr lang="ru-RU" sz="2400" u="sng" dirty="0">
                <a:solidFill>
                  <a:srgbClr val="3636A8"/>
                </a:solidFill>
                <a:latin typeface="Arial Narrow" panose="020B0606020202030204" pitchFamily="34" charset="0"/>
              </a:rPr>
              <a:t>2. Привлечение педагогических кадров в отрасль и, одновременно, в Профсоюз.</a:t>
            </a:r>
          </a:p>
          <a:p>
            <a:pPr marL="0" indent="0">
              <a:buNone/>
            </a:pPr>
            <a:r>
              <a:rPr lang="ru-RU" sz="2400" dirty="0">
                <a:solidFill>
                  <a:srgbClr val="3636A8"/>
                </a:solidFill>
                <a:latin typeface="Arial Narrow" panose="020B0606020202030204" pitchFamily="34" charset="0"/>
              </a:rPr>
              <a:t>3. Обеспечение 100 % коллективно-договорного регулирования, посредством которого решается задача № 1.</a:t>
            </a:r>
          </a:p>
        </p:txBody>
      </p:sp>
    </p:spTree>
    <p:extLst>
      <p:ext uri="{BB962C8B-B14F-4D97-AF65-F5344CB8AC3E}">
        <p14:creationId xmlns:p14="http://schemas.microsoft.com/office/powerpoint/2010/main" val="2718989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192688"/>
          </a:xfrm>
        </p:spPr>
        <p:txBody>
          <a:bodyPr/>
          <a:lstStyle/>
          <a:p>
            <a:pPr algn="just">
              <a:buFont typeface="Wingdings" panose="05000000000000000000" pitchFamily="2" charset="2"/>
              <a:buChar char="Ø"/>
            </a:pPr>
            <a:endParaRPr lang="ru-RU" sz="2000"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ru-RU" sz="2000" dirty="0">
              <a:solidFill>
                <a:schemeClr val="accent6">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ru-RU" sz="2000"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Совершенствовать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методы работы районного комитета Профсоюза и выборных органов первичных профсоюзных организаций по профилактике нарушений трудового законодательства.</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Внедрить в практику проведение районного конкурса на звание «Лучший ответственный за правовую работу первичной профсоюзной организации».</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Взаимодействовать с органами исполнительной власти, органами местного самоуправления и осуществлять практические меры, направленные на улучшение положения работников образования.</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Изучать уровень жизни работников образования, реализовывать меры по повышению их жизненного уровня. </a:t>
            </a:r>
            <a:r>
              <a:rPr lang="x-none" sz="2000" dirty="0">
                <a:solidFill>
                  <a:schemeClr val="accent6">
                    <a:lumMod val="50000"/>
                  </a:schemeClr>
                </a:solidFill>
                <a:latin typeface="Times New Roman" panose="02020603050405020304" pitchFamily="18" charset="0"/>
                <a:cs typeface="Times New Roman" panose="02020603050405020304" pitchFamily="18" charset="0"/>
              </a:rPr>
              <a:t>Принимать участие в мониторингах ситуаций в образовательных организациях по вопросам: заработной платы, массового сокращения численности (штатов) работников</a:t>
            </a:r>
            <a:r>
              <a:rPr lang="ru-RU" sz="2000" dirty="0">
                <a:solidFill>
                  <a:schemeClr val="accent6">
                    <a:lumMod val="50000"/>
                  </a:schemeClr>
                </a:solidFill>
                <a:latin typeface="Times New Roman" panose="02020603050405020304" pitchFamily="18" charset="0"/>
                <a:cs typeface="Times New Roman" panose="02020603050405020304" pitchFamily="18" charset="0"/>
              </a:rPr>
              <a:t>, </a:t>
            </a:r>
            <a:r>
              <a:rPr lang="x-none" sz="2000" dirty="0">
                <a:solidFill>
                  <a:schemeClr val="accent6">
                    <a:lumMod val="50000"/>
                  </a:schemeClr>
                </a:solidFill>
                <a:latin typeface="Times New Roman" panose="02020603050405020304" pitchFamily="18" charset="0"/>
                <a:cs typeface="Times New Roman" panose="02020603050405020304" pitchFamily="18" charset="0"/>
              </a:rPr>
              <a:t>о кадровом составе  образовательных организаций и других вопросов, проводимых об</a:t>
            </a:r>
            <a:r>
              <a:rPr lang="ru-RU" sz="2000" dirty="0" err="1">
                <a:solidFill>
                  <a:schemeClr val="accent6">
                    <a:lumMod val="50000"/>
                  </a:schemeClr>
                </a:solidFill>
                <a:latin typeface="Times New Roman" panose="02020603050405020304" pitchFamily="18" charset="0"/>
                <a:cs typeface="Times New Roman" panose="02020603050405020304" pitchFamily="18" charset="0"/>
              </a:rPr>
              <a:t>ластным</a:t>
            </a:r>
            <a:r>
              <a:rPr lang="ru-RU" sz="2000" dirty="0">
                <a:solidFill>
                  <a:schemeClr val="accent6">
                    <a:lumMod val="50000"/>
                  </a:schemeClr>
                </a:solidFill>
                <a:latin typeface="Times New Roman" panose="02020603050405020304" pitchFamily="18" charset="0"/>
                <a:cs typeface="Times New Roman" panose="02020603050405020304" pitchFamily="18" charset="0"/>
              </a:rPr>
              <a:t> комитетом</a:t>
            </a:r>
            <a:r>
              <a:rPr lang="x-none" sz="2000" dirty="0">
                <a:solidFill>
                  <a:schemeClr val="accent6">
                    <a:lumMod val="50000"/>
                  </a:schemeClr>
                </a:solidFill>
                <a:latin typeface="Times New Roman" panose="02020603050405020304" pitchFamily="18" charset="0"/>
                <a:cs typeface="Times New Roman" panose="02020603050405020304" pitchFamily="18" charset="0"/>
              </a:rPr>
              <a:t> Профсоюза</a:t>
            </a:r>
            <a:r>
              <a:rPr lang="ru-RU" sz="2000" dirty="0">
                <a:solidFill>
                  <a:schemeClr val="accent6">
                    <a:lumMod val="50000"/>
                  </a:schemeClr>
                </a:solidFill>
                <a:latin typeface="Times New Roman" panose="02020603050405020304" pitchFamily="18" charset="0"/>
                <a:cs typeface="Times New Roman" panose="02020603050405020304" pitchFamily="18" charset="0"/>
              </a:rPr>
              <a:t>.</a:t>
            </a:r>
          </a:p>
          <a:p>
            <a:endParaRPr lang="ru-RU" sz="2000" dirty="0">
              <a:solidFill>
                <a:schemeClr val="accent6">
                  <a:lumMod val="50000"/>
                </a:schemeClr>
              </a:solidFill>
            </a:endParaRPr>
          </a:p>
        </p:txBody>
      </p:sp>
    </p:spTree>
    <p:extLst>
      <p:ext uri="{BB962C8B-B14F-4D97-AF65-F5344CB8AC3E}">
        <p14:creationId xmlns:p14="http://schemas.microsoft.com/office/powerpoint/2010/main" val="2403576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lstStyle/>
          <a:p>
            <a:r>
              <a:rPr lang="ru-RU" sz="2000" b="1" dirty="0" smtClean="0">
                <a:solidFill>
                  <a:srgbClr val="FF0000"/>
                </a:solidFill>
                <a:latin typeface="Times New Roman" panose="02020603050405020304" pitchFamily="18" charset="0"/>
                <a:cs typeface="Times New Roman" panose="02020603050405020304" pitchFamily="18" charset="0"/>
              </a:rPr>
              <a:t>Охрана </a:t>
            </a:r>
            <a:r>
              <a:rPr lang="ru-RU" sz="2000" b="1" dirty="0">
                <a:solidFill>
                  <a:srgbClr val="FF0000"/>
                </a:solidFill>
                <a:latin typeface="Times New Roman" panose="02020603050405020304" pitchFamily="18" charset="0"/>
                <a:cs typeface="Times New Roman" panose="02020603050405020304" pitchFamily="18" charset="0"/>
              </a:rPr>
              <a:t>труда</a:t>
            </a:r>
            <a:r>
              <a:rPr lang="ru-RU" dirty="0"/>
              <a:t/>
            </a:r>
            <a:br>
              <a:rPr lang="ru-RU" dirty="0"/>
            </a:br>
            <a:endParaRPr lang="ru-RU" dirty="0"/>
          </a:p>
        </p:txBody>
      </p:sp>
      <p:sp>
        <p:nvSpPr>
          <p:cNvPr id="3" name="Объект 2"/>
          <p:cNvSpPr>
            <a:spLocks noGrp="1"/>
          </p:cNvSpPr>
          <p:nvPr>
            <p:ph idx="1"/>
          </p:nvPr>
        </p:nvSpPr>
        <p:spPr>
          <a:xfrm>
            <a:off x="457200" y="620688"/>
            <a:ext cx="8579296" cy="6048672"/>
          </a:xfrm>
        </p:spPr>
        <p:txBody>
          <a:bodyPr/>
          <a:lstStyle/>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П</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родолжить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работу по развитию конкурсного движения по охране труда среди образовательных организаций Верх-</a:t>
            </a:r>
            <a:r>
              <a:rPr lang="ru-RU" sz="2000" dirty="0" err="1">
                <a:solidFill>
                  <a:schemeClr val="accent6">
                    <a:lumMod val="50000"/>
                  </a:schemeClr>
                </a:solidFill>
                <a:latin typeface="Times New Roman" panose="02020603050405020304" pitchFamily="18" charset="0"/>
                <a:cs typeface="Times New Roman" panose="02020603050405020304" pitchFamily="18" charset="0"/>
              </a:rPr>
              <a:t>Исетского</a:t>
            </a:r>
            <a:r>
              <a:rPr lang="ru-RU" sz="2000" dirty="0">
                <a:solidFill>
                  <a:schemeClr val="accent6">
                    <a:lumMod val="50000"/>
                  </a:schemeClr>
                </a:solidFill>
                <a:latin typeface="Times New Roman" panose="02020603050405020304" pitchFamily="18" charset="0"/>
                <a:cs typeface="Times New Roman" panose="02020603050405020304" pitchFamily="18" charset="0"/>
              </a:rPr>
              <a:t> района.</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П</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родолжить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системную работу по обучению уполномоченных по охране труда, руководителей образовательных организаций по изучению норм законодательства по охране </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труда.</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Первичным </a:t>
            </a:r>
            <a:r>
              <a:rPr lang="ru-RU" sz="2000" dirty="0">
                <a:solidFill>
                  <a:schemeClr val="accent6">
                    <a:lumMod val="50000"/>
                  </a:schemeClr>
                </a:solidFill>
                <a:latin typeface="Times New Roman" panose="02020603050405020304" pitchFamily="18" charset="0"/>
                <a:cs typeface="Times New Roman" panose="02020603050405020304" pitchFamily="18" charset="0"/>
              </a:rPr>
              <a:t>профсоюзным организациям повысить уровень организации профсоюзного контроля по защите прав членов Профсоюза на здоровые и безопасные условия труда.</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Создать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систему поощрений уполномоченных по охране труда за эффективную работу в первичных профсоюзных организациях.</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2000" dirty="0">
                <a:solidFill>
                  <a:schemeClr val="accent6">
                    <a:lumMod val="50000"/>
                  </a:schemeClr>
                </a:solidFill>
                <a:latin typeface="Times New Roman" panose="02020603050405020304" pitchFamily="18" charset="0"/>
                <a:cs typeface="Times New Roman" panose="02020603050405020304" pitchFamily="18" charset="0"/>
              </a:rPr>
              <a:t>У</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частвовать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в региональных тематических проверках по охране труда.</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 Первичным профсоюзным организациям </a:t>
            </a:r>
            <a:r>
              <a:rPr lang="ru-RU" sz="2000" dirty="0">
                <a:solidFill>
                  <a:schemeClr val="accent6">
                    <a:lumMod val="50000"/>
                  </a:schemeClr>
                </a:solidFill>
                <a:latin typeface="Times New Roman" panose="02020603050405020304" pitchFamily="18" charset="0"/>
                <a:cs typeface="Times New Roman" panose="02020603050405020304" pitchFamily="18" charset="0"/>
              </a:rPr>
              <a:t>совместно со специалистами по охране труда организовывать системную работу уголков охраны труда в соответствии с требованиями.</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Осуществлять контроль </a:t>
            </a:r>
            <a:r>
              <a:rPr lang="ru-RU" sz="2000" dirty="0">
                <a:solidFill>
                  <a:schemeClr val="accent6">
                    <a:lumMod val="50000"/>
                  </a:schemeClr>
                </a:solidFill>
                <a:latin typeface="Times New Roman" panose="02020603050405020304" pitchFamily="18" charset="0"/>
                <a:cs typeface="Times New Roman" panose="02020603050405020304" pitchFamily="18" charset="0"/>
              </a:rPr>
              <a:t>выполнения работодателями и должностными лицами представлений и требований технических инспекторов труда Профсоюза и уполномоченных лиц по охране труда образовательных организаций.</a:t>
            </a:r>
          </a:p>
          <a:p>
            <a:endParaRPr lang="ru-RU" dirty="0"/>
          </a:p>
        </p:txBody>
      </p:sp>
    </p:spTree>
    <p:extLst>
      <p:ext uri="{BB962C8B-B14F-4D97-AF65-F5344CB8AC3E}">
        <p14:creationId xmlns:p14="http://schemas.microsoft.com/office/powerpoint/2010/main" val="1847999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lstStyle/>
          <a:p>
            <a:r>
              <a:rPr lang="ru-RU" sz="2000" b="1" dirty="0">
                <a:solidFill>
                  <a:srgbClr val="C00000"/>
                </a:solidFill>
                <a:latin typeface="Times New Roman" panose="02020603050405020304" pitchFamily="18" charset="0"/>
                <a:cs typeface="Times New Roman" panose="02020603050405020304" pitchFamily="18" charset="0"/>
              </a:rPr>
              <a:t>Работа с профсоюзными активами</a:t>
            </a:r>
            <a:r>
              <a:rPr lang="ru-RU" dirty="0"/>
              <a:t/>
            </a:r>
            <a:br>
              <a:rPr lang="ru-RU" dirty="0"/>
            </a:br>
            <a:endParaRPr lang="ru-RU" dirty="0"/>
          </a:p>
        </p:txBody>
      </p:sp>
      <p:sp>
        <p:nvSpPr>
          <p:cNvPr id="3" name="Объект 2"/>
          <p:cNvSpPr>
            <a:spLocks noGrp="1"/>
          </p:cNvSpPr>
          <p:nvPr>
            <p:ph idx="1"/>
          </p:nvPr>
        </p:nvSpPr>
        <p:spPr>
          <a:xfrm>
            <a:off x="457200" y="692696"/>
            <a:ext cx="8291264" cy="5904656"/>
          </a:xfrm>
        </p:spPr>
        <p:txBody>
          <a:bodyPr/>
          <a:lstStyle/>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Совершенствовать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систему обучения и повышения квалификации профсоюзных кадров и актива.</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Использовать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современные подходы к обучению профсоюзного </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актива. В </a:t>
            </a:r>
            <a:r>
              <a:rPr lang="ru-RU" sz="2000" dirty="0">
                <a:solidFill>
                  <a:schemeClr val="accent6">
                    <a:lumMod val="50000"/>
                  </a:schemeClr>
                </a:solidFill>
                <a:latin typeface="Times New Roman" panose="02020603050405020304" pitchFamily="18" charset="0"/>
                <a:cs typeface="Times New Roman" panose="02020603050405020304" pitchFamily="18" charset="0"/>
              </a:rPr>
              <a:t>каждой  первичной профсоюзной организации организовать работу по формированию  резерва профсоюзного актива, в том числе из молодёжи.</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Совершенствовать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работу по стимулированию профсоюзного актива за эффективную и многолетнюю профсоюзную работу.</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Выборным </a:t>
            </a:r>
            <a:r>
              <a:rPr lang="ru-RU" sz="2000" dirty="0">
                <a:solidFill>
                  <a:schemeClr val="accent6">
                    <a:lumMod val="50000"/>
                  </a:schemeClr>
                </a:solidFill>
                <a:latin typeface="Times New Roman" panose="02020603050405020304" pitchFamily="18" charset="0"/>
                <a:cs typeface="Times New Roman" panose="02020603050405020304" pitchFamily="18" charset="0"/>
              </a:rPr>
              <a:t>органам первичных профсоюзных организаций на профсоюзных собраниях продолжить работу по торжественному награждению лучших профсоюзных </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активистов.</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Внедрить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в практику работы заслушивание на заседаниях президиума районного комитета Профсоюза отчётов первичных профсоюзных организаций по различным направлениям деятельности</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a:t>
            </a:r>
          </a:p>
          <a:p>
            <a:pPr algn="just"/>
            <a:r>
              <a:rPr lang="ru-RU" sz="2000" dirty="0">
                <a:solidFill>
                  <a:schemeClr val="accent6">
                    <a:lumMod val="50000"/>
                  </a:schemeClr>
                </a:solidFill>
                <a:latin typeface="Times New Roman" panose="02020603050405020304" pitchFamily="18" charset="0"/>
                <a:cs typeface="Times New Roman" panose="02020603050405020304" pitchFamily="18" charset="0"/>
              </a:rPr>
              <a:t>Продолжить работу по наполнению актуальной информацией разделов сайта районной организации Профсоюза «Из опыта работы первичных профсоюзных организаций» и «Вести из </a:t>
            </a:r>
            <a:r>
              <a:rPr lang="ru-RU" sz="2000" dirty="0" err="1">
                <a:solidFill>
                  <a:schemeClr val="accent6">
                    <a:lumMod val="50000"/>
                  </a:schemeClr>
                </a:solidFill>
                <a:latin typeface="Times New Roman" panose="02020603050405020304" pitchFamily="18" charset="0"/>
                <a:cs typeface="Times New Roman" panose="02020603050405020304" pitchFamily="18" charset="0"/>
              </a:rPr>
              <a:t>первичек</a:t>
            </a:r>
            <a:r>
              <a:rPr lang="ru-RU" sz="2000" dirty="0">
                <a:solidFill>
                  <a:schemeClr val="accent6">
                    <a:lumMod val="50000"/>
                  </a:schemeClr>
                </a:solidFill>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331743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363272" cy="6336704"/>
          </a:xfrm>
        </p:spPr>
        <p:txBody>
          <a:bodyPr/>
          <a:lstStyle/>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Проводить с вновь избранными председателями первичных профсоюзных организаций, уполномоченных по охране труда, ответственных за правовую работу консультации по внутрисоюзной работе с целью оказания практической и методической помощи.</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Увеличить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в смете расходов  долю средств, направленных на обучение профсоюзного актива. </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 Обобщать и пропагандировать опыт работы лучших  профсоюзных организаций и профсоюзных активистов</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Продолжить работу по наполнению актуальной информацией разделов сайта районной организации Профсоюза «Из опыта работы первичных профсоюзных организаций» и «Вести из </a:t>
            </a:r>
            <a:r>
              <a:rPr lang="ru-RU" sz="2000" dirty="0" err="1">
                <a:solidFill>
                  <a:schemeClr val="accent6">
                    <a:lumMod val="50000"/>
                  </a:schemeClr>
                </a:solidFill>
                <a:latin typeface="Times New Roman" panose="02020603050405020304" pitchFamily="18" charset="0"/>
                <a:cs typeface="Times New Roman" panose="02020603050405020304" pitchFamily="18" charset="0"/>
              </a:rPr>
              <a:t>первичек</a:t>
            </a:r>
            <a:r>
              <a:rPr lang="ru-RU" sz="2000" dirty="0">
                <a:solidFill>
                  <a:schemeClr val="accent6">
                    <a:lumMod val="50000"/>
                  </a:schemeClr>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Ежегодно </a:t>
            </a:r>
            <a:r>
              <a:rPr lang="ru-RU" sz="2000" dirty="0">
                <a:solidFill>
                  <a:schemeClr val="accent6">
                    <a:lumMod val="50000"/>
                  </a:schemeClr>
                </a:solidFill>
                <a:latin typeface="Times New Roman" panose="02020603050405020304" pitchFamily="18" charset="0"/>
                <a:cs typeface="Times New Roman" panose="02020603050405020304" pitchFamily="18" charset="0"/>
              </a:rPr>
              <a:t>принимать участие в областном профсоюзном собрании, проводимом обкомом Профсоюза ко Дню основания профсоюзного движения в Свердловской области.</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Принимать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участие в областных слётах профсоюзного актива.</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Ежегодно </a:t>
            </a:r>
            <a:r>
              <a:rPr lang="ru-RU" sz="2000" dirty="0">
                <a:solidFill>
                  <a:schemeClr val="accent6">
                    <a:lumMod val="50000"/>
                  </a:schemeClr>
                </a:solidFill>
                <a:latin typeface="Times New Roman" panose="02020603050405020304" pitchFamily="18" charset="0"/>
                <a:cs typeface="Times New Roman" panose="02020603050405020304" pitchFamily="18" charset="0"/>
              </a:rPr>
              <a:t>проводить августовские совещания председателей первичных профсоюзных организаций и пленарных заседаний районного комитета Профсоюза по подведению итогов работы и обозначения перспектив работы на новый период работы.</a:t>
            </a:r>
          </a:p>
          <a:p>
            <a:pPr marL="0" indent="0">
              <a:buNone/>
            </a:pPr>
            <a:r>
              <a:rPr lang="ru-RU" dirty="0"/>
              <a:t> </a:t>
            </a:r>
          </a:p>
          <a:p>
            <a:pPr algn="just">
              <a:buFont typeface="Wingdings" panose="05000000000000000000" pitchFamily="2" charset="2"/>
              <a:buChar char="Ø"/>
            </a:pPr>
            <a:endParaRPr lang="ru-RU"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ru-RU" sz="2000" dirty="0">
              <a:latin typeface="Times New Roman" panose="02020603050405020304" pitchFamily="18" charset="0"/>
              <a:cs typeface="Times New Roman" panose="02020603050405020304" pitchFamily="18" charset="0"/>
            </a:endParaRPr>
          </a:p>
          <a:p>
            <a:endParaRPr lang="ru-RU" dirty="0"/>
          </a:p>
          <a:p>
            <a:endParaRPr lang="ru-RU" dirty="0"/>
          </a:p>
        </p:txBody>
      </p:sp>
    </p:spTree>
    <p:extLst>
      <p:ext uri="{BB962C8B-B14F-4D97-AF65-F5344CB8AC3E}">
        <p14:creationId xmlns:p14="http://schemas.microsoft.com/office/powerpoint/2010/main" val="3481409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C00000"/>
                </a:solidFill>
                <a:latin typeface="Times New Roman" panose="02020603050405020304" pitchFamily="18" charset="0"/>
                <a:cs typeface="Times New Roman" panose="02020603050405020304" pitchFamily="18" charset="0"/>
              </a:rPr>
              <a:t>Информационное обеспечение деятельности </a:t>
            </a:r>
            <a:r>
              <a:rPr lang="ru-RU" sz="2000" dirty="0">
                <a:solidFill>
                  <a:srgbClr val="C00000"/>
                </a:solidFill>
                <a:latin typeface="Times New Roman" panose="02020603050405020304" pitchFamily="18" charset="0"/>
                <a:cs typeface="Times New Roman" panose="02020603050405020304" pitchFamily="18" charset="0"/>
              </a:rPr>
              <a:t/>
            </a:r>
            <a:br>
              <a:rPr lang="ru-RU" sz="2000" dirty="0">
                <a:solidFill>
                  <a:srgbClr val="C00000"/>
                </a:solidFill>
                <a:latin typeface="Times New Roman" panose="02020603050405020304" pitchFamily="18" charset="0"/>
                <a:cs typeface="Times New Roman" panose="02020603050405020304" pitchFamily="18" charset="0"/>
              </a:rPr>
            </a:br>
            <a:r>
              <a:rPr lang="ru-RU" sz="2000" b="1" dirty="0">
                <a:solidFill>
                  <a:srgbClr val="C00000"/>
                </a:solidFill>
                <a:latin typeface="Times New Roman" panose="02020603050405020304" pitchFamily="18" charset="0"/>
                <a:cs typeface="Times New Roman" panose="02020603050405020304" pitchFamily="18" charset="0"/>
              </a:rPr>
              <a:t>районной организации Профсоюза</a:t>
            </a:r>
            <a:r>
              <a:rPr lang="ru-RU" sz="2000" dirty="0">
                <a:solidFill>
                  <a:srgbClr val="C00000"/>
                </a:solidFill>
                <a:latin typeface="Times New Roman" panose="02020603050405020304" pitchFamily="18" charset="0"/>
                <a:cs typeface="Times New Roman" panose="02020603050405020304" pitchFamily="18" charset="0"/>
              </a:rPr>
              <a:t/>
            </a:r>
            <a:br>
              <a:rPr lang="ru-RU" sz="2000" dirty="0">
                <a:solidFill>
                  <a:srgbClr val="C00000"/>
                </a:solidFill>
                <a:latin typeface="Times New Roman" panose="02020603050405020304" pitchFamily="18" charset="0"/>
                <a:cs typeface="Times New Roman" panose="02020603050405020304" pitchFamily="18" charset="0"/>
              </a:rPr>
            </a:b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124744"/>
            <a:ext cx="8435280" cy="5001419"/>
          </a:xfrm>
        </p:spPr>
        <p:txBody>
          <a:bodyPr/>
          <a:lstStyle/>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Для </a:t>
            </a:r>
            <a:r>
              <a:rPr lang="ru-RU" sz="2000" dirty="0">
                <a:solidFill>
                  <a:srgbClr val="002060"/>
                </a:solidFill>
                <a:latin typeface="Times New Roman" panose="02020603050405020304" pitchFamily="18" charset="0"/>
                <a:cs typeface="Times New Roman" panose="02020603050405020304" pitchFamily="18" charset="0"/>
              </a:rPr>
              <a:t>оперативного информирования членов Профсоюза первичных профсоюзных организаций использовать профсоюзные уголки, сайт районной организации Профсоюза, информационные бюллетени. </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Профсоюзным </a:t>
            </a:r>
            <a:r>
              <a:rPr lang="ru-RU" sz="2000" dirty="0">
                <a:solidFill>
                  <a:srgbClr val="002060"/>
                </a:solidFill>
                <a:latin typeface="Times New Roman" panose="02020603050405020304" pitchFamily="18" charset="0"/>
                <a:cs typeface="Times New Roman" panose="02020603050405020304" pitchFamily="18" charset="0"/>
              </a:rPr>
              <a:t>активам осуществлять в профсоюзных уголках сменность информационных материалов  о деятельности первичной и вышестоящих профсоюзных организаций. </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Обеспечить </a:t>
            </a:r>
            <a:r>
              <a:rPr lang="ru-RU" sz="2000" dirty="0">
                <a:solidFill>
                  <a:srgbClr val="002060"/>
                </a:solidFill>
                <a:latin typeface="Times New Roman" panose="02020603050405020304" pitchFamily="18" charset="0"/>
                <a:cs typeface="Times New Roman" panose="02020603050405020304" pitchFamily="18" charset="0"/>
              </a:rPr>
              <a:t>выпуск регулярных информационных материалов районного комитета Профсоюза (информационных бюллетеней, информационных листков «Спрашивали? Отвечаем……» и т.д.).</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Обобщать </a:t>
            </a:r>
            <a:r>
              <a:rPr lang="ru-RU" sz="2000" dirty="0">
                <a:solidFill>
                  <a:srgbClr val="002060"/>
                </a:solidFill>
                <a:latin typeface="Times New Roman" panose="02020603050405020304" pitchFamily="18" charset="0"/>
                <a:cs typeface="Times New Roman" panose="02020603050405020304" pitchFamily="18" charset="0"/>
              </a:rPr>
              <a:t>и распространять положительный опыт информационной работы первичных профсоюзных организаций.</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Совершенствовать </a:t>
            </a:r>
            <a:r>
              <a:rPr lang="ru-RU" sz="2000" dirty="0">
                <a:solidFill>
                  <a:srgbClr val="002060"/>
                </a:solidFill>
                <a:latin typeface="Times New Roman" panose="02020603050405020304" pitchFamily="18" charset="0"/>
                <a:cs typeface="Times New Roman" panose="02020603050405020304" pitchFamily="18" charset="0"/>
              </a:rPr>
              <a:t>информационную работу в первичных профсоюзных </a:t>
            </a:r>
            <a:r>
              <a:rPr lang="ru-RU" sz="2000" dirty="0" smtClean="0">
                <a:solidFill>
                  <a:srgbClr val="002060"/>
                </a:solidFill>
                <a:latin typeface="Times New Roman" panose="02020603050405020304" pitchFamily="18" charset="0"/>
                <a:cs typeface="Times New Roman" panose="02020603050405020304" pitchFamily="18" charset="0"/>
              </a:rPr>
              <a:t>организациях </a:t>
            </a:r>
            <a:r>
              <a:rPr lang="ru-RU" sz="2000" dirty="0">
                <a:solidFill>
                  <a:srgbClr val="002060"/>
                </a:solidFill>
                <a:latin typeface="Times New Roman" panose="02020603050405020304" pitchFamily="18" charset="0"/>
                <a:cs typeface="Times New Roman" panose="02020603050405020304" pitchFamily="18" charset="0"/>
              </a:rPr>
              <a:t>по информированию работников образования о результатах деятельности Профсоюза на оперативных совещаниях, на собраниях трудового коллектива, на профсоюзных собраниях.</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37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lstStyle/>
          <a:p>
            <a:r>
              <a:rPr lang="ru-RU" sz="2000" b="1" dirty="0">
                <a:solidFill>
                  <a:srgbClr val="C00000"/>
                </a:solidFill>
                <a:latin typeface="Times New Roman" panose="02020603050405020304" pitchFamily="18" charset="0"/>
                <a:cs typeface="Times New Roman" panose="02020603050405020304" pitchFamily="18" charset="0"/>
              </a:rPr>
              <a:t>Работа с молодёжью</a:t>
            </a: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620688"/>
            <a:ext cx="8229600" cy="5505475"/>
          </a:xfrm>
        </p:spPr>
        <p:txBody>
          <a:bodyPr/>
          <a:lstStyle/>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Первичным профсоюзным организациям  </a:t>
            </a:r>
            <a:r>
              <a:rPr lang="ru-RU" sz="2000" dirty="0">
                <a:solidFill>
                  <a:schemeClr val="accent6">
                    <a:lumMod val="50000"/>
                  </a:schemeClr>
                </a:solidFill>
                <a:latin typeface="Times New Roman" panose="02020603050405020304" pitchFamily="18" charset="0"/>
                <a:cs typeface="Times New Roman" panose="02020603050405020304" pitchFamily="18" charset="0"/>
              </a:rPr>
              <a:t>активизировать работу с молодёжью по формированию осознанной мотивации профсоюзного членства через привлечение их к общественной работе в образовательных учреждениях, к участию в спортивно-оздоровительной работе и в конкурсах, проводимых среди работников </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образования.</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Принимать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участие в организации и проведении районного профессионального конкурса «Молодой учитель».</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Ежегодно </a:t>
            </a:r>
            <a:r>
              <a:rPr lang="ru-RU" sz="2000" dirty="0">
                <a:solidFill>
                  <a:schemeClr val="accent6">
                    <a:lumMod val="50000"/>
                  </a:schemeClr>
                </a:solidFill>
                <a:latin typeface="Times New Roman" panose="02020603050405020304" pitchFamily="18" charset="0"/>
                <a:cs typeface="Times New Roman" panose="02020603050405020304" pitchFamily="18" charset="0"/>
              </a:rPr>
              <a:t>организовывать и проводить для молодых педагогов выездную Весеннюю школу молодого педагога, Дни </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здоровья.</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Один </a:t>
            </a:r>
            <a:r>
              <a:rPr lang="ru-RU" sz="2000" dirty="0">
                <a:solidFill>
                  <a:schemeClr val="accent6">
                    <a:lumMod val="50000"/>
                  </a:schemeClr>
                </a:solidFill>
                <a:latin typeface="Times New Roman" panose="02020603050405020304" pitchFamily="18" charset="0"/>
                <a:cs typeface="Times New Roman" panose="02020603050405020304" pitchFamily="18" charset="0"/>
              </a:rPr>
              <a:t>раз в год проводить с молодыми специалистами встречи по теме: «О роли Профсоюза в деле защиты и представительства трудовых прав и интересов работников образования».</a:t>
            </a:r>
          </a:p>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Проводить </a:t>
            </a:r>
            <a:r>
              <a:rPr lang="ru-RU" sz="2000" dirty="0">
                <a:solidFill>
                  <a:schemeClr val="accent6">
                    <a:lumMod val="50000"/>
                  </a:schemeClr>
                </a:solidFill>
                <a:latin typeface="Times New Roman" panose="02020603050405020304" pitchFamily="18" charset="0"/>
                <a:cs typeface="Times New Roman" panose="02020603050405020304" pitchFamily="18" charset="0"/>
              </a:rPr>
              <a:t>заседания Совета молодых педагогов по подведению итогов работы Совета за календарный год, поощрение самых активных молодых  педагогов в работе Совета, утверждение плана работы Совета на календарный год.</a:t>
            </a:r>
          </a:p>
          <a:p>
            <a:pPr marL="0" indent="0" algn="just">
              <a:buNone/>
            </a:pPr>
            <a:endParaRPr lang="ru-RU" dirty="0"/>
          </a:p>
        </p:txBody>
      </p:sp>
    </p:spTree>
    <p:extLst>
      <p:ext uri="{BB962C8B-B14F-4D97-AF65-F5344CB8AC3E}">
        <p14:creationId xmlns:p14="http://schemas.microsoft.com/office/powerpoint/2010/main" val="4098071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algn="just">
              <a:buFont typeface="Wingdings" panose="05000000000000000000" pitchFamily="2" charset="2"/>
              <a:buChar char="Ø"/>
            </a:pP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 Районному </a:t>
            </a:r>
            <a:r>
              <a:rPr lang="ru-RU" sz="2000" dirty="0">
                <a:solidFill>
                  <a:schemeClr val="accent6">
                    <a:lumMod val="50000"/>
                  </a:schemeClr>
                </a:solidFill>
                <a:latin typeface="Times New Roman" panose="02020603050405020304" pitchFamily="18" charset="0"/>
                <a:cs typeface="Times New Roman" panose="02020603050405020304" pitchFamily="18" charset="0"/>
              </a:rPr>
              <a:t>комитету Профсоюза совершенствовать работу с </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  молодежью</a:t>
            </a:r>
            <a:r>
              <a:rPr lang="ru-RU" sz="2000" dirty="0">
                <a:solidFill>
                  <a:schemeClr val="accent6">
                    <a:lumMod val="50000"/>
                  </a:schemeClr>
                </a:solidFill>
                <a:latin typeface="Times New Roman" panose="02020603050405020304" pitchFamily="18" charset="0"/>
                <a:cs typeface="Times New Roman" panose="02020603050405020304" pitchFamily="18" charset="0"/>
              </a:rPr>
              <a:t>, использовать новые формы работы.</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Совету молодых педагогов принимать участие в районном этапе городского конкурса творческих возможностей педагогов «Большая перемена».</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Способствовать развитию районного  конкурса «Мой наставник».</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 Проводить с молодыми педагогами обучающие семинары по изучению трудового законодательства, законодательства по охране труда, по вопросам, касающихся трудовых прав и интересов работников образования.</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Организовать работу  раздела «Совет молодых педагогов» на сайте районной организации Профсоюза и обеспечить его наполнение материалом о работе Совета.</a:t>
            </a:r>
          </a:p>
          <a:p>
            <a:pPr algn="just">
              <a:buFont typeface="Wingdings" panose="05000000000000000000" pitchFamily="2" charset="2"/>
              <a:buChar char="Ø"/>
            </a:pPr>
            <a:r>
              <a:rPr lang="ru-RU" sz="2000" dirty="0">
                <a:solidFill>
                  <a:schemeClr val="accent6">
                    <a:lumMod val="50000"/>
                  </a:schemeClr>
                </a:solidFill>
                <a:latin typeface="Times New Roman" panose="02020603050405020304" pitchFamily="18" charset="0"/>
                <a:cs typeface="Times New Roman" panose="02020603050405020304" pitchFamily="18" charset="0"/>
              </a:rPr>
              <a:t>Членам Совета молодых педагогов принимать участие в мероприятиях, проводимых районным и областным комитетами Профсоюза.</a:t>
            </a:r>
          </a:p>
          <a:p>
            <a:endParaRPr lang="ru-RU" dirty="0"/>
          </a:p>
          <a:p>
            <a:endParaRPr lang="ru-RU" dirty="0"/>
          </a:p>
        </p:txBody>
      </p:sp>
    </p:spTree>
    <p:extLst>
      <p:ext uri="{BB962C8B-B14F-4D97-AF65-F5344CB8AC3E}">
        <p14:creationId xmlns:p14="http://schemas.microsoft.com/office/powerpoint/2010/main" val="4014466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lstStyle/>
          <a:p>
            <a:r>
              <a:rPr lang="ru-RU" sz="2000" b="1" dirty="0">
                <a:solidFill>
                  <a:srgbClr val="C00000"/>
                </a:solidFill>
                <a:latin typeface="Times New Roman" panose="02020603050405020304" pitchFamily="18" charset="0"/>
                <a:cs typeface="Times New Roman" panose="02020603050405020304" pitchFamily="18" charset="0"/>
              </a:rPr>
              <a:t>Организация досуга и оздоровление </a:t>
            </a:r>
            <a:r>
              <a:rPr lang="ru-RU" sz="2000" dirty="0">
                <a:solidFill>
                  <a:srgbClr val="C00000"/>
                </a:solidFill>
                <a:latin typeface="Times New Roman" panose="02020603050405020304" pitchFamily="18" charset="0"/>
                <a:cs typeface="Times New Roman" panose="02020603050405020304" pitchFamily="18" charset="0"/>
              </a:rPr>
              <a:t/>
            </a:r>
            <a:br>
              <a:rPr lang="ru-RU" sz="2000" dirty="0">
                <a:solidFill>
                  <a:srgbClr val="C00000"/>
                </a:solidFill>
                <a:latin typeface="Times New Roman" panose="02020603050405020304" pitchFamily="18" charset="0"/>
                <a:cs typeface="Times New Roman" panose="02020603050405020304" pitchFamily="18" charset="0"/>
              </a:rPr>
            </a:br>
            <a:r>
              <a:rPr lang="ru-RU" sz="2000" b="1" dirty="0">
                <a:solidFill>
                  <a:srgbClr val="C00000"/>
                </a:solidFill>
                <a:latin typeface="Times New Roman" panose="02020603050405020304" pitchFamily="18" charset="0"/>
                <a:cs typeface="Times New Roman" panose="02020603050405020304" pitchFamily="18" charset="0"/>
              </a:rPr>
              <a:t>членов Профсоюза и их семей</a:t>
            </a:r>
            <a:r>
              <a:rPr lang="ru-RU" sz="2000" dirty="0">
                <a:solidFill>
                  <a:srgbClr val="C00000"/>
                </a:solidFill>
                <a:latin typeface="Times New Roman" panose="02020603050405020304" pitchFamily="18" charset="0"/>
                <a:cs typeface="Times New Roman" panose="02020603050405020304" pitchFamily="18" charset="0"/>
              </a:rPr>
              <a:t/>
            </a:r>
            <a:br>
              <a:rPr lang="ru-RU" sz="2000" dirty="0">
                <a:solidFill>
                  <a:srgbClr val="C00000"/>
                </a:solidFill>
                <a:latin typeface="Times New Roman" panose="02020603050405020304" pitchFamily="18" charset="0"/>
                <a:cs typeface="Times New Roman" panose="02020603050405020304" pitchFamily="18" charset="0"/>
              </a:rPr>
            </a:b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980728"/>
            <a:ext cx="8229600" cy="5760640"/>
          </a:xfrm>
        </p:spPr>
        <p:txBody>
          <a:bodyPr/>
          <a:lstStyle/>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Ежегодно </a:t>
            </a:r>
            <a:r>
              <a:rPr lang="ru-RU" sz="2000" dirty="0">
                <a:solidFill>
                  <a:srgbClr val="002060"/>
                </a:solidFill>
                <a:latin typeface="Times New Roman" panose="02020603050405020304" pitchFamily="18" charset="0"/>
                <a:cs typeface="Times New Roman" panose="02020603050405020304" pitchFamily="18" charset="0"/>
              </a:rPr>
              <a:t>принимать участие в городской спартакиаде «Бодрость и здоровье</a:t>
            </a:r>
            <a:r>
              <a:rPr lang="ru-RU" sz="2000" dirty="0" smtClean="0">
                <a:solidFill>
                  <a:srgbClr val="002060"/>
                </a:solidFill>
                <a:latin typeface="Times New Roman" panose="02020603050405020304" pitchFamily="18" charset="0"/>
                <a:cs typeface="Times New Roman" panose="02020603050405020304" pitchFamily="18" charset="0"/>
              </a:rPr>
              <a:t>».</a:t>
            </a:r>
            <a:endParaRPr lang="ru-RU" sz="20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Продолжить </a:t>
            </a:r>
            <a:r>
              <a:rPr lang="ru-RU" sz="2000" dirty="0">
                <a:solidFill>
                  <a:srgbClr val="002060"/>
                </a:solidFill>
                <a:latin typeface="Times New Roman" panose="02020603050405020304" pitchFamily="18" charset="0"/>
                <a:cs typeface="Times New Roman" panose="02020603050405020304" pitchFamily="18" charset="0"/>
              </a:rPr>
              <a:t>работу в первичных профсоюзных организациях по привлечению членов Профсоюза к участию  в отборочном и районном этапах городского конкурса творческих возможностей педагогических работников «Большая перемена».</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Оказывать </a:t>
            </a:r>
            <a:r>
              <a:rPr lang="ru-RU" sz="2000" dirty="0">
                <a:solidFill>
                  <a:srgbClr val="002060"/>
                </a:solidFill>
                <a:latin typeface="Times New Roman" panose="02020603050405020304" pitchFamily="18" charset="0"/>
                <a:cs typeface="Times New Roman" panose="02020603050405020304" pitchFamily="18" charset="0"/>
              </a:rPr>
              <a:t>содействие первичным профсоюзным организациям и членам Профсоюза в получении путёвок на отдых и санаторное </a:t>
            </a:r>
            <a:r>
              <a:rPr lang="ru-RU" sz="2000" dirty="0" smtClean="0">
                <a:solidFill>
                  <a:srgbClr val="002060"/>
                </a:solidFill>
                <a:latin typeface="Times New Roman" panose="02020603050405020304" pitchFamily="18" charset="0"/>
                <a:cs typeface="Times New Roman" panose="02020603050405020304" pitchFamily="18" charset="0"/>
              </a:rPr>
              <a:t>лечение.</a:t>
            </a:r>
            <a:endParaRPr lang="ru-RU" sz="20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Участвовать </a:t>
            </a:r>
            <a:r>
              <a:rPr lang="ru-RU" sz="2000" dirty="0">
                <a:solidFill>
                  <a:srgbClr val="002060"/>
                </a:solidFill>
                <a:latin typeface="Times New Roman" panose="02020603050405020304" pitchFamily="18" charset="0"/>
                <a:cs typeface="Times New Roman" panose="02020603050405020304" pitchFamily="18" charset="0"/>
              </a:rPr>
              <a:t>в проведении районных физкультурных праздников, спортивных соревнований, спартакиад и </a:t>
            </a:r>
            <a:r>
              <a:rPr lang="ru-RU" sz="2000" dirty="0" smtClean="0">
                <a:solidFill>
                  <a:srgbClr val="002060"/>
                </a:solidFill>
                <a:latin typeface="Times New Roman" panose="02020603050405020304" pitchFamily="18" charset="0"/>
                <a:cs typeface="Times New Roman" panose="02020603050405020304" pitchFamily="18" charset="0"/>
              </a:rPr>
              <a:t>т.д.</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Продолжить </a:t>
            </a:r>
            <a:r>
              <a:rPr lang="ru-RU" sz="2000" dirty="0">
                <a:solidFill>
                  <a:srgbClr val="002060"/>
                </a:solidFill>
                <a:latin typeface="Times New Roman" panose="02020603050405020304" pitchFamily="18" charset="0"/>
                <a:cs typeface="Times New Roman" panose="02020603050405020304" pitchFamily="18" charset="0"/>
              </a:rPr>
              <a:t>работу с ветеранами педагогического </a:t>
            </a:r>
            <a:r>
              <a:rPr lang="ru-RU" sz="2000" dirty="0" smtClean="0">
                <a:solidFill>
                  <a:srgbClr val="002060"/>
                </a:solidFill>
                <a:latin typeface="Times New Roman" panose="02020603050405020304" pitchFamily="18" charset="0"/>
                <a:cs typeface="Times New Roman" panose="02020603050405020304" pitchFamily="18" charset="0"/>
              </a:rPr>
              <a:t>труда.</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Оказывать </a:t>
            </a:r>
            <a:r>
              <a:rPr lang="ru-RU" sz="2000" dirty="0">
                <a:solidFill>
                  <a:srgbClr val="002060"/>
                </a:solidFill>
                <a:latin typeface="Times New Roman" panose="02020603050405020304" pitchFamily="18" charset="0"/>
                <a:cs typeface="Times New Roman" panose="02020603050405020304" pitchFamily="18" charset="0"/>
              </a:rPr>
              <a:t>содействие первичным профсоюзным организациям в проведении досуговых мероприятий.</a:t>
            </a:r>
          </a:p>
          <a:p>
            <a:pPr algn="just">
              <a:buFont typeface="Wingdings" panose="05000000000000000000"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Организовывать </a:t>
            </a:r>
            <a:r>
              <a:rPr lang="ru-RU" sz="2000" dirty="0">
                <a:solidFill>
                  <a:srgbClr val="002060"/>
                </a:solidFill>
                <a:latin typeface="Times New Roman" panose="02020603050405020304" pitchFamily="18" charset="0"/>
                <a:cs typeface="Times New Roman" panose="02020603050405020304" pitchFamily="18" charset="0"/>
              </a:rPr>
              <a:t>и проводить совместно с  управлением образования  Верх-</a:t>
            </a:r>
            <a:r>
              <a:rPr lang="ru-RU" sz="2000" dirty="0" err="1">
                <a:solidFill>
                  <a:srgbClr val="002060"/>
                </a:solidFill>
                <a:latin typeface="Times New Roman" panose="02020603050405020304" pitchFamily="18" charset="0"/>
                <a:cs typeface="Times New Roman" panose="02020603050405020304" pitchFamily="18" charset="0"/>
              </a:rPr>
              <a:t>Исетского</a:t>
            </a:r>
            <a:r>
              <a:rPr lang="ru-RU" sz="2000" dirty="0">
                <a:solidFill>
                  <a:srgbClr val="002060"/>
                </a:solidFill>
                <a:latin typeface="Times New Roman" panose="02020603050405020304" pitchFamily="18" charset="0"/>
                <a:cs typeface="Times New Roman" panose="02020603050405020304" pitchFamily="18" charset="0"/>
              </a:rPr>
              <a:t> мероприятия, посвященные Дню Учителя, Дню дошкольного работника, 8 Марта и т.д.</a:t>
            </a:r>
          </a:p>
          <a:p>
            <a:endParaRPr lang="ru-RU" dirty="0"/>
          </a:p>
        </p:txBody>
      </p:sp>
    </p:spTree>
    <p:extLst>
      <p:ext uri="{BB962C8B-B14F-4D97-AF65-F5344CB8AC3E}">
        <p14:creationId xmlns:p14="http://schemas.microsoft.com/office/powerpoint/2010/main" val="4045662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74638"/>
            <a:ext cx="7400948" cy="1143000"/>
          </a:xfrm>
        </p:spPr>
        <p:txBody>
          <a:bodyPr/>
          <a:lstStyle/>
          <a:p>
            <a:r>
              <a:rPr lang="ru-RU" sz="3200" b="1" dirty="0">
                <a:solidFill>
                  <a:srgbClr val="FF0000"/>
                </a:solidFill>
                <a:effectLst>
                  <a:outerShdw blurRad="38100" dist="38100" dir="2700000" algn="tl">
                    <a:srgbClr val="000000">
                      <a:alpha val="43137"/>
                    </a:srgbClr>
                  </a:outerShdw>
                </a:effectLst>
                <a:latin typeface="Arial Narrow" pitchFamily="34" charset="0"/>
              </a:rPr>
              <a:t>Об организации работы</a:t>
            </a:r>
            <a:br>
              <a:rPr lang="ru-RU" sz="3200" b="1" dirty="0">
                <a:solidFill>
                  <a:srgbClr val="FF0000"/>
                </a:solidFill>
                <a:effectLst>
                  <a:outerShdw blurRad="38100" dist="38100" dir="2700000" algn="tl">
                    <a:srgbClr val="000000">
                      <a:alpha val="43137"/>
                    </a:srgbClr>
                  </a:outerShdw>
                </a:effectLst>
                <a:latin typeface="Arial Narrow" pitchFamily="34" charset="0"/>
              </a:rPr>
            </a:br>
            <a:r>
              <a:rPr lang="ru-RU" sz="3200" b="1" dirty="0">
                <a:solidFill>
                  <a:srgbClr val="FF0000"/>
                </a:solidFill>
                <a:effectLst>
                  <a:outerShdw blurRad="38100" dist="38100" dir="2700000" algn="tl">
                    <a:srgbClr val="000000">
                      <a:alpha val="43137"/>
                    </a:srgbClr>
                  </a:outerShdw>
                </a:effectLst>
                <a:latin typeface="Arial Narrow" pitchFamily="34" charset="0"/>
              </a:rPr>
              <a:t>первичных профсоюзных организаций</a:t>
            </a:r>
          </a:p>
        </p:txBody>
      </p:sp>
      <p:sp>
        <p:nvSpPr>
          <p:cNvPr id="3" name="Содержимое 2"/>
          <p:cNvSpPr>
            <a:spLocks noGrp="1"/>
          </p:cNvSpPr>
          <p:nvPr>
            <p:ph idx="1"/>
          </p:nvPr>
        </p:nvSpPr>
        <p:spPr>
          <a:xfrm>
            <a:off x="285720" y="1600200"/>
            <a:ext cx="8643998" cy="4525963"/>
          </a:xfrm>
        </p:spPr>
        <p:txBody>
          <a:bodyPr/>
          <a:lstStyle/>
          <a:p>
            <a:pPr marL="0" indent="0">
              <a:buNone/>
            </a:pPr>
            <a:r>
              <a:rPr lang="ru-RU" sz="1800" b="1" dirty="0">
                <a:solidFill>
                  <a:srgbClr val="3636A8"/>
                </a:solidFill>
                <a:latin typeface="Arial Narrow" pitchFamily="34" charset="0"/>
              </a:rPr>
              <a:t>Председателям первичных профсоюзных организаций:</a:t>
            </a:r>
          </a:p>
          <a:p>
            <a:pPr marL="0" lvl="0" indent="0">
              <a:buNone/>
            </a:pPr>
            <a:r>
              <a:rPr lang="ru-RU" sz="1800" dirty="0">
                <a:solidFill>
                  <a:srgbClr val="3636A8"/>
                </a:solidFill>
                <a:latin typeface="Arial Narrow" pitchFamily="34" charset="0"/>
              </a:rPr>
              <a:t>- провести сверку членов Профсоюза на 01 сентября 2020 года и проверку удержания с них профсоюзных взносов;</a:t>
            </a:r>
          </a:p>
          <a:p>
            <a:pPr marL="0" lvl="0" indent="0">
              <a:buNone/>
            </a:pPr>
            <a:r>
              <a:rPr lang="ru-RU" sz="1800" dirty="0">
                <a:solidFill>
                  <a:srgbClr val="3636A8"/>
                </a:solidFill>
                <a:latin typeface="Arial Narrow" pitchFamily="34" charset="0"/>
              </a:rPr>
              <a:t>- </a:t>
            </a:r>
            <a:r>
              <a:rPr lang="ru-RU" sz="1800" dirty="0" smtClean="0">
                <a:solidFill>
                  <a:srgbClr val="3636A8"/>
                </a:solidFill>
                <a:latin typeface="Arial Narrow" pitchFamily="34" charset="0"/>
              </a:rPr>
              <a:t>рассмотреть вопрос </a:t>
            </a:r>
            <a:r>
              <a:rPr lang="ru-RU" sz="1800" dirty="0">
                <a:solidFill>
                  <a:srgbClr val="3636A8"/>
                </a:solidFill>
                <a:latin typeface="Arial Narrow" pitchFamily="34" charset="0"/>
              </a:rPr>
              <a:t>о проведении акции «Ты нужен Профсоюзу» на профсоюзном комитете в сентябре 2020 года;</a:t>
            </a:r>
          </a:p>
          <a:p>
            <a:pPr marL="0" lvl="0" indent="0">
              <a:buNone/>
            </a:pPr>
            <a:r>
              <a:rPr lang="ru-RU" sz="1800" dirty="0">
                <a:solidFill>
                  <a:srgbClr val="3636A8"/>
                </a:solidFill>
                <a:latin typeface="Arial Narrow" pitchFamily="34" charset="0"/>
              </a:rPr>
              <a:t>- </a:t>
            </a:r>
            <a:r>
              <a:rPr lang="ru-RU" sz="1800" b="1" dirty="0">
                <a:solidFill>
                  <a:srgbClr val="FF0000"/>
                </a:solidFill>
                <a:latin typeface="Arial Narrow" pitchFamily="34" charset="0"/>
              </a:rPr>
              <a:t>определить наставников из числа членов Профсоюза для молодых педагогов, принятых в Профсоюз;</a:t>
            </a:r>
          </a:p>
          <a:p>
            <a:pPr marL="0" lvl="0" indent="0">
              <a:buFontTx/>
              <a:buChar char="-"/>
            </a:pPr>
            <a:r>
              <a:rPr lang="ru-RU" sz="1800" dirty="0">
                <a:solidFill>
                  <a:srgbClr val="3636A8"/>
                </a:solidFill>
                <a:latin typeface="Arial Narrow" pitchFamily="34" charset="0"/>
              </a:rPr>
              <a:t> организовать сбор предложений работников по внесению изменений в ЛНА ОУ для рассмотрения их на заседании профсоюзного комитета в октябре 2020 года;</a:t>
            </a:r>
          </a:p>
          <a:p>
            <a:pPr marL="0" lvl="0" indent="0">
              <a:buFontTx/>
              <a:buChar char="-"/>
            </a:pPr>
            <a:r>
              <a:rPr lang="ru-RU" sz="1800" b="1" dirty="0">
                <a:solidFill>
                  <a:srgbClr val="FF0000"/>
                </a:solidFill>
                <a:latin typeface="Arial Narrow" pitchFamily="34" charset="0"/>
              </a:rPr>
              <a:t> организовать внесение дополнений о дистанционной работе в ПВТР.</a:t>
            </a:r>
          </a:p>
          <a:p>
            <a:pPr marL="0" indent="0">
              <a:buNone/>
            </a:pPr>
            <a:r>
              <a:rPr lang="ru-RU" sz="1800" b="1" dirty="0">
                <a:solidFill>
                  <a:srgbClr val="3636A8"/>
                </a:solidFill>
                <a:latin typeface="Arial Narrow" pitchFamily="34" charset="0"/>
              </a:rPr>
              <a:t>Уполномоченным по охране труда первичных профсоюзных организаций:</a:t>
            </a:r>
          </a:p>
          <a:p>
            <a:pPr marL="0" lvl="0" indent="0">
              <a:buFontTx/>
              <a:buChar char="-"/>
            </a:pPr>
            <a:r>
              <a:rPr lang="ru-RU" sz="1800" dirty="0">
                <a:solidFill>
                  <a:srgbClr val="3636A8"/>
                </a:solidFill>
                <a:latin typeface="Arial Narrow" pitchFamily="34" charset="0"/>
              </a:rPr>
              <a:t>организовать контроль проведения инструктажей по охране труда и обучения педагогических работников навыкам первой помощи.</a:t>
            </a:r>
          </a:p>
          <a:p>
            <a:pPr marL="0" indent="0">
              <a:buNone/>
            </a:pPr>
            <a:r>
              <a:rPr lang="ru-RU" sz="1800" b="1" dirty="0">
                <a:solidFill>
                  <a:srgbClr val="FF0000"/>
                </a:solidFill>
                <a:latin typeface="Arial Narrow" pitchFamily="34" charset="0"/>
              </a:rPr>
              <a:t>Ответственным за правовую работу ППО провести проверку правильности оформления ТД с членами Профсоюза в сентябре 2020 года.</a:t>
            </a:r>
          </a:p>
          <a:p>
            <a:pPr marL="0" indent="0">
              <a:buNone/>
            </a:pPr>
            <a:r>
              <a:rPr lang="ru-RU" sz="2000" b="1" dirty="0">
                <a:latin typeface="Arial Narrow" pitchFamily="34" charset="0"/>
              </a:rPr>
              <a:t> </a:t>
            </a:r>
          </a:p>
          <a:p>
            <a:pPr marL="0" indent="0">
              <a:buNone/>
            </a:pPr>
            <a:endParaRPr lang="ru-RU" sz="2000" dirty="0">
              <a:latin typeface="Arial Narrow" pitchFamily="34" charset="0"/>
            </a:endParaRPr>
          </a:p>
        </p:txBody>
      </p:sp>
    </p:spTree>
    <p:extLst>
      <p:ext uri="{BB962C8B-B14F-4D97-AF65-F5344CB8AC3E}">
        <p14:creationId xmlns:p14="http://schemas.microsoft.com/office/powerpoint/2010/main" val="1711808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74638"/>
            <a:ext cx="7258072" cy="1143000"/>
          </a:xfrm>
        </p:spPr>
        <p:txBody>
          <a:bodyPr/>
          <a:lstStyle/>
          <a:p>
            <a:r>
              <a:rPr lang="ru-RU" sz="3200" b="1" dirty="0">
                <a:solidFill>
                  <a:srgbClr val="FF0000"/>
                </a:solidFill>
                <a:effectLst>
                  <a:outerShdw blurRad="38100" dist="38100" dir="2700000" algn="tl">
                    <a:srgbClr val="000000">
                      <a:alpha val="43137"/>
                    </a:srgbClr>
                  </a:outerShdw>
                </a:effectLst>
                <a:latin typeface="Arial Narrow" pitchFamily="34" charset="0"/>
              </a:rPr>
              <a:t>Об обеспечении адаптации молодых педагогов в первый год работы</a:t>
            </a:r>
            <a:endParaRPr lang="ru-RU" sz="3200" dirty="0">
              <a:solidFill>
                <a:srgbClr val="FF0000"/>
              </a:solidFill>
              <a:effectLst>
                <a:outerShdw blurRad="38100" dist="38100" dir="2700000" algn="tl">
                  <a:srgbClr val="000000">
                    <a:alpha val="43137"/>
                  </a:srgbClr>
                </a:outerShdw>
              </a:effectLst>
              <a:latin typeface="Arial Narrow" pitchFamily="34" charset="0"/>
            </a:endParaRPr>
          </a:p>
        </p:txBody>
      </p:sp>
      <p:sp>
        <p:nvSpPr>
          <p:cNvPr id="3" name="Содержимое 2"/>
          <p:cNvSpPr>
            <a:spLocks noGrp="1"/>
          </p:cNvSpPr>
          <p:nvPr>
            <p:ph idx="1"/>
          </p:nvPr>
        </p:nvSpPr>
        <p:spPr>
          <a:xfrm>
            <a:off x="285720" y="1714488"/>
            <a:ext cx="8643998" cy="4525963"/>
          </a:xfrm>
        </p:spPr>
        <p:txBody>
          <a:bodyPr/>
          <a:lstStyle/>
          <a:p>
            <a:pPr marL="0" indent="0">
              <a:buNone/>
            </a:pPr>
            <a:r>
              <a:rPr lang="ru-RU" sz="2300" dirty="0">
                <a:solidFill>
                  <a:srgbClr val="3636A8"/>
                </a:solidFill>
                <a:latin typeface="Arial Narrow" pitchFamily="34" charset="0"/>
              </a:rPr>
              <a:t>1.1. </a:t>
            </a:r>
            <a:r>
              <a:rPr lang="ru-RU" sz="2300" b="1" dirty="0">
                <a:solidFill>
                  <a:srgbClr val="3636A8"/>
                </a:solidFill>
                <a:latin typeface="Arial Narrow" pitchFamily="34" charset="0"/>
              </a:rPr>
              <a:t>Областной конкурс работников образования  Свердловской области «Молодой учитель»</a:t>
            </a:r>
            <a:r>
              <a:rPr lang="ru-RU" sz="2300" dirty="0">
                <a:solidFill>
                  <a:srgbClr val="3636A8"/>
                </a:solidFill>
                <a:latin typeface="Arial Narrow" pitchFamily="34" charset="0"/>
              </a:rPr>
              <a:t> (далее – Конкурс) проводится ежегодно.</a:t>
            </a:r>
          </a:p>
          <a:p>
            <a:pPr marL="0" indent="0">
              <a:buNone/>
            </a:pPr>
            <a:r>
              <a:rPr lang="ru-RU" sz="2300" dirty="0">
                <a:solidFill>
                  <a:srgbClr val="3636A8"/>
                </a:solidFill>
                <a:latin typeface="Arial Narrow" pitchFamily="34" charset="0"/>
              </a:rPr>
              <a:t>1.2. Организатором Конкурса является Свердловская областная организация Общероссийского Профсоюза образования.</a:t>
            </a:r>
          </a:p>
          <a:p>
            <a:pPr marL="0" indent="0">
              <a:buNone/>
            </a:pPr>
            <a:r>
              <a:rPr lang="ru-RU" sz="2300" dirty="0">
                <a:solidFill>
                  <a:srgbClr val="3636A8"/>
                </a:solidFill>
                <a:latin typeface="Arial Narrow" pitchFamily="34" charset="0"/>
              </a:rPr>
              <a:t>1.3. Конкурс проводится при поддержке Министерства общего и профессионального образования Свердловской области.</a:t>
            </a:r>
          </a:p>
          <a:p>
            <a:pPr marL="0" indent="0">
              <a:buNone/>
            </a:pPr>
            <a:r>
              <a:rPr lang="ru-RU" sz="2300" dirty="0">
                <a:solidFill>
                  <a:srgbClr val="3636A8"/>
                </a:solidFill>
                <a:latin typeface="Arial Narrow" pitchFamily="34" charset="0"/>
              </a:rPr>
              <a:t>1.4. Конкурс проводится в два этапа: муниципальный и областной.</a:t>
            </a:r>
          </a:p>
          <a:p>
            <a:pPr marL="0" indent="0">
              <a:buNone/>
            </a:pPr>
            <a:r>
              <a:rPr lang="ru-RU" sz="2300" dirty="0">
                <a:solidFill>
                  <a:srgbClr val="3636A8"/>
                </a:solidFill>
                <a:latin typeface="Arial Narrow" pitchFamily="34" charset="0"/>
              </a:rPr>
              <a:t>1.5. Непосредственное проведение муниципального этапа Конкурса осуществляется оргкомитетами городских, районных организаций Профсоюза совместно с Управлениями (Отделами) образования.</a:t>
            </a:r>
          </a:p>
          <a:p>
            <a:pPr marL="0" indent="0">
              <a:buNone/>
            </a:pPr>
            <a:r>
              <a:rPr lang="ru-RU" sz="2300" dirty="0">
                <a:solidFill>
                  <a:srgbClr val="3636A8"/>
                </a:solidFill>
                <a:latin typeface="Arial Narrow" pitchFamily="34" charset="0"/>
              </a:rPr>
              <a:t>1.6. Конкурс проводится  в период осенних школьных каникул в муниципальных образованиях Свердловской области.</a:t>
            </a:r>
          </a:p>
          <a:p>
            <a:endParaRPr lang="ru-RU" dirty="0"/>
          </a:p>
        </p:txBody>
      </p:sp>
    </p:spTree>
    <p:extLst>
      <p:ext uri="{BB962C8B-B14F-4D97-AF65-F5344CB8AC3E}">
        <p14:creationId xmlns:p14="http://schemas.microsoft.com/office/powerpoint/2010/main" val="3288209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7A59EB-C0C5-4E8A-8362-D4BF2E38B26B}"/>
              </a:ext>
            </a:extLst>
          </p:cNvPr>
          <p:cNvSpPr>
            <a:spLocks noGrp="1"/>
          </p:cNvSpPr>
          <p:nvPr>
            <p:ph type="title"/>
          </p:nvPr>
        </p:nvSpPr>
        <p:spPr>
          <a:xfrm>
            <a:off x="1187624" y="274638"/>
            <a:ext cx="7499176" cy="994122"/>
          </a:xfrm>
        </p:spPr>
        <p:txBody>
          <a:bodyPr/>
          <a:lstStyle/>
          <a:p>
            <a:r>
              <a:rPr lang="ru-RU" sz="18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Федеральный закон от 31.07.2020 N 304-ФЗ</a:t>
            </a:r>
            <a:br>
              <a:rPr lang="ru-RU" sz="18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r>
              <a:rPr lang="ru-RU" sz="18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«О внесении изменений в Федеральный закон «Об образовании в РФ» по вопросам воспитания обучающихся» (с 01.09.2020)</a:t>
            </a:r>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endPar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5" name="Таблица 5">
            <a:extLst>
              <a:ext uri="{FF2B5EF4-FFF2-40B4-BE49-F238E27FC236}">
                <a16:creationId xmlns:a16="http://schemas.microsoft.com/office/drawing/2014/main" id="{2BC14102-6136-4E0F-8C8A-39D4E5B97643}"/>
              </a:ext>
            </a:extLst>
          </p:cNvPr>
          <p:cNvGraphicFramePr>
            <a:graphicFrameLocks noGrp="1"/>
          </p:cNvGraphicFramePr>
          <p:nvPr>
            <p:ph idx="1"/>
            <p:extLst>
              <p:ext uri="{D42A27DB-BD31-4B8C-83A1-F6EECF244321}">
                <p14:modId xmlns:p14="http://schemas.microsoft.com/office/powerpoint/2010/main" val="1723387463"/>
              </p:ext>
            </p:extLst>
          </p:nvPr>
        </p:nvGraphicFramePr>
        <p:xfrm>
          <a:off x="0" y="1268760"/>
          <a:ext cx="9144000" cy="5589240"/>
        </p:xfrm>
        <a:graphic>
          <a:graphicData uri="http://schemas.openxmlformats.org/drawingml/2006/table">
            <a:tbl>
              <a:tblPr firstRow="1" bandRow="1">
                <a:tableStyleId>{5C22544A-7EE6-4342-B048-85BDC9FD1C3A}</a:tableStyleId>
              </a:tblPr>
              <a:tblGrid>
                <a:gridCol w="3338821">
                  <a:extLst>
                    <a:ext uri="{9D8B030D-6E8A-4147-A177-3AD203B41FA5}">
                      <a16:colId xmlns:a16="http://schemas.microsoft.com/office/drawing/2014/main" val="1567801609"/>
                    </a:ext>
                  </a:extLst>
                </a:gridCol>
                <a:gridCol w="5805179">
                  <a:extLst>
                    <a:ext uri="{9D8B030D-6E8A-4147-A177-3AD203B41FA5}">
                      <a16:colId xmlns:a16="http://schemas.microsoft.com/office/drawing/2014/main" val="845129931"/>
                    </a:ext>
                  </a:extLst>
                </a:gridCol>
              </a:tblGrid>
              <a:tr h="1515726">
                <a:tc gridSpan="2">
                  <a:txBody>
                    <a:bodyPr/>
                    <a:lstStyle/>
                    <a:p>
                      <a:pPr algn="ctr"/>
                      <a:r>
                        <a:rPr lang="ru-RU" sz="1800" b="0" i="0" kern="1200" dirty="0" smtClean="0">
                          <a:solidFill>
                            <a:srgbClr val="002060"/>
                          </a:solidFill>
                          <a:effectLst/>
                          <a:latin typeface="Times New Roman" panose="02020603050405020304" pitchFamily="18" charset="0"/>
                          <a:ea typeface="+mn-ea"/>
                          <a:cs typeface="Times New Roman" panose="02020603050405020304" pitchFamily="18" charset="0"/>
                        </a:rPr>
                        <a:t>Внесены в Федеральный закон от 29 декабря 2012 года N 273-ФЗ "Об образовании в Российской Федерации" (Собрание законодательства Российской Федерации, 2012, N 53, ст. 7598; 2014, N 23, ст. 2930; 2015, N 18, ст. 2625; 2016, N 27, ст. 4160, 4238; 2018, N 32, ст. 5110; 2019, N 30, ст. 4134; N 49, ст. 6962) следующие изменения:</a:t>
                      </a:r>
                    </a:p>
                    <a:p>
                      <a:pPr algn="ctr"/>
                      <a:r>
                        <a:rPr lang="ru-RU" dirty="0" smtClean="0">
                          <a:solidFill>
                            <a:srgbClr val="7030A0"/>
                          </a:solidFill>
                          <a:latin typeface="Arial Narrow" panose="020B0606020202030204" pitchFamily="34" charset="0"/>
                        </a:rPr>
                        <a:t>СТАТЬЯ </a:t>
                      </a:r>
                      <a:r>
                        <a:rPr lang="ru-RU" dirty="0">
                          <a:solidFill>
                            <a:srgbClr val="7030A0"/>
                          </a:solidFill>
                          <a:latin typeface="Arial Narrow" panose="020B0606020202030204" pitchFamily="34" charset="0"/>
                        </a:rPr>
                        <a:t>1 ПУНКТ 2</a:t>
                      </a:r>
                    </a:p>
                  </a:txBody>
                  <a:tcPr/>
                </a:tc>
                <a:tc hMerge="1">
                  <a:txBody>
                    <a:bodyPr/>
                    <a:lstStyle/>
                    <a:p>
                      <a:endParaRPr lang="ru-RU" dirty="0"/>
                    </a:p>
                  </a:txBody>
                  <a:tcPr/>
                </a:tc>
                <a:extLst>
                  <a:ext uri="{0D108BD9-81ED-4DB2-BD59-A6C34878D82A}">
                    <a16:rowId xmlns:a16="http://schemas.microsoft.com/office/drawing/2014/main" val="1741459232"/>
                  </a:ext>
                </a:extLst>
              </a:tr>
              <a:tr h="4073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i="0" u="none" strike="noStrike" kern="1200" baseline="0" dirty="0" smtClean="0">
                          <a:solidFill>
                            <a:srgbClr val="3636A8"/>
                          </a:solidFill>
                          <a:latin typeface="Arial Narrow" panose="020B0606020202030204" pitchFamily="34" charset="0"/>
                          <a:ea typeface="+mn-ea"/>
                          <a:cs typeface="+mn-cs"/>
                        </a:rPr>
                        <a:t>ДО</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baseline="0" dirty="0" smtClean="0">
                          <a:solidFill>
                            <a:srgbClr val="3636A8"/>
                          </a:solidFill>
                          <a:latin typeface="Arial Narrow" panose="020B0606020202030204" pitchFamily="34" charset="0"/>
                          <a:ea typeface="+mn-ea"/>
                          <a:cs typeface="+mn-cs"/>
                        </a:rPr>
                        <a:t>воспитание </a:t>
                      </a:r>
                      <a:r>
                        <a:rPr lang="ru-RU" sz="1800" b="0" i="0" u="none" strike="noStrike" kern="1200" baseline="0" dirty="0">
                          <a:solidFill>
                            <a:srgbClr val="3636A8"/>
                          </a:solidFill>
                          <a:latin typeface="Arial Narrow" panose="020B0606020202030204" pitchFamily="34" charset="0"/>
                          <a:ea typeface="+mn-ea"/>
                          <a:cs typeface="+mn-cs"/>
                        </a:rPr>
                        <a:t>- деятельность, направленная на развитие личности, создание условий для самоопределения и социализации обучающегося на основе социокультурных, духовно-нравственных ценностей и принятых в обществе правил и норм поведения в интересах человека, семьи, общества и государства;</a:t>
                      </a:r>
                    </a:p>
                    <a:p>
                      <a:endParaRPr lang="ru-RU" dirty="0">
                        <a:solidFill>
                          <a:srgbClr val="3636A8"/>
                        </a:solidFill>
                        <a:latin typeface="Arial Narrow" panose="020B0606020202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i="0" u="none" strike="noStrike" kern="1200" baseline="0" dirty="0" smtClean="0">
                          <a:solidFill>
                            <a:srgbClr val="3636A8"/>
                          </a:solidFill>
                          <a:latin typeface="Arial Narrow" panose="020B0606020202030204" pitchFamily="34" charset="0"/>
                          <a:ea typeface="+mn-ea"/>
                          <a:cs typeface="+mn-cs"/>
                        </a:rPr>
                        <a:t>СЕЙЧАС</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baseline="0" dirty="0" smtClean="0">
                          <a:solidFill>
                            <a:srgbClr val="3636A8"/>
                          </a:solidFill>
                          <a:latin typeface="Arial Narrow" panose="020B0606020202030204" pitchFamily="34" charset="0"/>
                          <a:ea typeface="+mn-ea"/>
                          <a:cs typeface="+mn-cs"/>
                        </a:rPr>
                        <a:t> </a:t>
                      </a:r>
                      <a:r>
                        <a:rPr lang="ru-RU" sz="1800" b="0" i="0" u="none" strike="noStrike" kern="1200" baseline="0" dirty="0">
                          <a:solidFill>
                            <a:srgbClr val="3636A8"/>
                          </a:solidFill>
                          <a:latin typeface="Arial Narrow" panose="020B0606020202030204" pitchFamily="34" charset="0"/>
                          <a:ea typeface="+mn-ea"/>
                          <a:cs typeface="+mn-cs"/>
                        </a:rPr>
                        <a:t>воспитание - деятельность, направленная на развитие личности, создание условий для самоопределения и социализации обучающихся на основе социокультурных, духовно-нравственных ценностей и принятых в российском обществе правил и норм поведения в интересах человека, семьи, общества и государства, </a:t>
                      </a:r>
                      <a:r>
                        <a:rPr lang="ru-RU" sz="1800" b="1" i="0" u="none" strike="noStrike" kern="1200" baseline="0" dirty="0">
                          <a:solidFill>
                            <a:srgbClr val="006600"/>
                          </a:solidFill>
                          <a:latin typeface="Arial Narrow" panose="020B0606020202030204" pitchFamily="34" charset="0"/>
                          <a:ea typeface="+mn-ea"/>
                          <a:cs typeface="+mn-cs"/>
                        </a:rPr>
                        <a:t>формирование у обучающихся чувства патриотизма, гражданственности, уважения к памяти защитников Отечества и подвигам Героев Отечества, закону и правопорядку, человеку труда и старшему поколению, взаимного уважения, бережного отношения к культурному наследию и традициям многонационального народа Российской Федерации, природе и окружающей среде</a:t>
                      </a:r>
                    </a:p>
                  </a:txBody>
                  <a:tcPr/>
                </a:tc>
                <a:extLst>
                  <a:ext uri="{0D108BD9-81ED-4DB2-BD59-A6C34878D82A}">
                    <a16:rowId xmlns:a16="http://schemas.microsoft.com/office/drawing/2014/main" val="1135349361"/>
                  </a:ext>
                </a:extLst>
              </a:tr>
            </a:tbl>
          </a:graphicData>
        </a:graphic>
      </p:graphicFrame>
    </p:spTree>
    <p:extLst>
      <p:ext uri="{BB962C8B-B14F-4D97-AF65-F5344CB8AC3E}">
        <p14:creationId xmlns:p14="http://schemas.microsoft.com/office/powerpoint/2010/main" val="24310439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7EB29F-33DE-4D24-8962-17FFA341E0E8}"/>
              </a:ext>
            </a:extLst>
          </p:cNvPr>
          <p:cNvSpPr>
            <a:spLocks noGrp="1"/>
          </p:cNvSpPr>
          <p:nvPr>
            <p:ph type="title"/>
          </p:nvPr>
        </p:nvSpPr>
        <p:spPr>
          <a:xfrm>
            <a:off x="1979712" y="274638"/>
            <a:ext cx="6707088" cy="1143000"/>
          </a:xfrm>
        </p:spPr>
        <p:txBody>
          <a:bodyPr/>
          <a:lstStyle/>
          <a:p>
            <a:r>
              <a:rPr lang="ru-RU" sz="3200" b="1" dirty="0">
                <a:solidFill>
                  <a:srgbClr val="FF0000"/>
                </a:solidFill>
                <a:effectLst>
                  <a:outerShdw blurRad="38100" dist="38100" dir="2700000" algn="tl">
                    <a:srgbClr val="000000">
                      <a:alpha val="43137"/>
                    </a:srgbClr>
                  </a:outerShdw>
                </a:effectLst>
                <a:latin typeface="Arial Narrow" panose="020B0606020202030204" pitchFamily="34" charset="0"/>
              </a:rPr>
              <a:t>Организация работы с молодыми педагогами</a:t>
            </a:r>
          </a:p>
        </p:txBody>
      </p:sp>
      <p:pic>
        <p:nvPicPr>
          <p:cNvPr id="7" name="Объект 6" descr="Изображение выглядит как человек, женщина, стоит, передний&#10;&#10;Автоматически созданное описание">
            <a:extLst>
              <a:ext uri="{FF2B5EF4-FFF2-40B4-BE49-F238E27FC236}">
                <a16:creationId xmlns:a16="http://schemas.microsoft.com/office/drawing/2014/main" id="{55285F27-AD2A-4BC1-9F68-C5EB563D71F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21088" y="1912666"/>
            <a:ext cx="3024336" cy="2024555"/>
          </a:xfrm>
        </p:spPr>
      </p:pic>
      <p:sp>
        <p:nvSpPr>
          <p:cNvPr id="5" name="TextBox 4">
            <a:extLst>
              <a:ext uri="{FF2B5EF4-FFF2-40B4-BE49-F238E27FC236}">
                <a16:creationId xmlns:a16="http://schemas.microsoft.com/office/drawing/2014/main" id="{22715D3D-16DB-475D-9543-2B2C2EFC25B5}"/>
              </a:ext>
            </a:extLst>
          </p:cNvPr>
          <p:cNvSpPr txBox="1"/>
          <p:nvPr/>
        </p:nvSpPr>
        <p:spPr>
          <a:xfrm>
            <a:off x="827584" y="2132856"/>
            <a:ext cx="3024336" cy="1938992"/>
          </a:xfrm>
          <a:prstGeom prst="rect">
            <a:avLst/>
          </a:prstGeom>
          <a:noFill/>
        </p:spPr>
        <p:txBody>
          <a:bodyPr wrap="square">
            <a:spAutoFit/>
          </a:bodyPr>
          <a:lstStyle/>
          <a:p>
            <a:r>
              <a:rPr lang="ru-RU" sz="2400" b="1" dirty="0">
                <a:solidFill>
                  <a:srgbClr val="3636A8"/>
                </a:solidFill>
                <a:latin typeface="Arial Narrow" panose="020B0606020202030204" pitchFamily="34" charset="0"/>
              </a:rPr>
              <a:t>Ответственный</a:t>
            </a:r>
          </a:p>
          <a:p>
            <a:r>
              <a:rPr lang="ru-RU" sz="2400" b="1" dirty="0">
                <a:solidFill>
                  <a:srgbClr val="3636A8"/>
                </a:solidFill>
                <a:latin typeface="Arial Narrow" panose="020B0606020202030204" pitchFamily="34" charset="0"/>
              </a:rPr>
              <a:t>за работу с молодыми</a:t>
            </a:r>
          </a:p>
          <a:p>
            <a:r>
              <a:rPr lang="ru-RU" sz="2400" b="1" dirty="0">
                <a:solidFill>
                  <a:srgbClr val="3636A8"/>
                </a:solidFill>
                <a:latin typeface="Arial Narrow" panose="020B0606020202030204" pitchFamily="34" charset="0"/>
              </a:rPr>
              <a:t>педагогами (один из</a:t>
            </a:r>
          </a:p>
          <a:p>
            <a:r>
              <a:rPr lang="ru-RU" sz="2400" b="1" dirty="0">
                <a:solidFill>
                  <a:srgbClr val="3636A8"/>
                </a:solidFill>
                <a:latin typeface="Arial Narrow" panose="020B0606020202030204" pitchFamily="34" charset="0"/>
              </a:rPr>
              <a:t>членов Президиума)</a:t>
            </a:r>
          </a:p>
        </p:txBody>
      </p:sp>
      <p:pic>
        <p:nvPicPr>
          <p:cNvPr id="1036" name="Picture 12">
            <a:extLst>
              <a:ext uri="{FF2B5EF4-FFF2-40B4-BE49-F238E27FC236}">
                <a16:creationId xmlns:a16="http://schemas.microsoft.com/office/drawing/2014/main" id="{BE1E9D8A-44EA-4ECB-B0A5-5981F5E519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365104"/>
            <a:ext cx="2987824" cy="208629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Изображение выглядит как внутренний, стоит, человек, женщина&#10;&#10;Автоматически созданное описание">
            <a:extLst>
              <a:ext uri="{FF2B5EF4-FFF2-40B4-BE49-F238E27FC236}">
                <a16:creationId xmlns:a16="http://schemas.microsoft.com/office/drawing/2014/main" id="{DFD694A4-137E-49AB-A137-44B0C83225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8946" y="3645024"/>
            <a:ext cx="3442160" cy="2304256"/>
          </a:xfrm>
          <a:prstGeom prst="rect">
            <a:avLst/>
          </a:prstGeom>
        </p:spPr>
      </p:pic>
    </p:spTree>
    <p:extLst>
      <p:ext uri="{BB962C8B-B14F-4D97-AF65-F5344CB8AC3E}">
        <p14:creationId xmlns:p14="http://schemas.microsoft.com/office/powerpoint/2010/main" val="1116929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7A59EB-C0C5-4E8A-8362-D4BF2E38B26B}"/>
              </a:ext>
            </a:extLst>
          </p:cNvPr>
          <p:cNvSpPr>
            <a:spLocks noGrp="1"/>
          </p:cNvSpPr>
          <p:nvPr>
            <p:ph type="title"/>
          </p:nvPr>
        </p:nvSpPr>
        <p:spPr>
          <a:xfrm>
            <a:off x="1187624" y="274638"/>
            <a:ext cx="7499176" cy="1143000"/>
          </a:xfrm>
        </p:spPr>
        <p:txBody>
          <a:bodyPr/>
          <a:lstStyle/>
          <a:p>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Федеральный закон от 31.07.2020 N 304-ФЗ</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«О внесении изменений в Федеральный закон «Об образовании в РФ»</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по вопросам воспитания обучающихся»</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endPar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5" name="Таблица 5">
            <a:extLst>
              <a:ext uri="{FF2B5EF4-FFF2-40B4-BE49-F238E27FC236}">
                <a16:creationId xmlns:a16="http://schemas.microsoft.com/office/drawing/2014/main" id="{2BC14102-6136-4E0F-8C8A-39D4E5B97643}"/>
              </a:ext>
            </a:extLst>
          </p:cNvPr>
          <p:cNvGraphicFramePr>
            <a:graphicFrameLocks noGrp="1"/>
          </p:cNvGraphicFramePr>
          <p:nvPr>
            <p:ph idx="1"/>
            <p:extLst>
              <p:ext uri="{D42A27DB-BD31-4B8C-83A1-F6EECF244321}">
                <p14:modId xmlns:p14="http://schemas.microsoft.com/office/powerpoint/2010/main" val="2846641752"/>
              </p:ext>
            </p:extLst>
          </p:nvPr>
        </p:nvGraphicFramePr>
        <p:xfrm>
          <a:off x="486940" y="1988840"/>
          <a:ext cx="8333531" cy="4577080"/>
        </p:xfrm>
        <a:graphic>
          <a:graphicData uri="http://schemas.openxmlformats.org/drawingml/2006/table">
            <a:tbl>
              <a:tblPr firstRow="1" bandRow="1">
                <a:tableStyleId>{5C22544A-7EE6-4342-B048-85BDC9FD1C3A}</a:tableStyleId>
              </a:tblPr>
              <a:tblGrid>
                <a:gridCol w="3797028">
                  <a:extLst>
                    <a:ext uri="{9D8B030D-6E8A-4147-A177-3AD203B41FA5}">
                      <a16:colId xmlns:a16="http://schemas.microsoft.com/office/drawing/2014/main" val="1567801609"/>
                    </a:ext>
                  </a:extLst>
                </a:gridCol>
                <a:gridCol w="4536503">
                  <a:extLst>
                    <a:ext uri="{9D8B030D-6E8A-4147-A177-3AD203B41FA5}">
                      <a16:colId xmlns:a16="http://schemas.microsoft.com/office/drawing/2014/main" val="845129931"/>
                    </a:ext>
                  </a:extLst>
                </a:gridCol>
              </a:tblGrid>
              <a:tr h="370840">
                <a:tc gridSpan="2">
                  <a:txBody>
                    <a:bodyPr/>
                    <a:lstStyle/>
                    <a:p>
                      <a:pPr algn="ctr"/>
                      <a:r>
                        <a:rPr lang="ru-RU" dirty="0">
                          <a:solidFill>
                            <a:srgbClr val="7030A0"/>
                          </a:solidFill>
                          <a:latin typeface="Arial Narrow" panose="020B0606020202030204" pitchFamily="34" charset="0"/>
                        </a:rPr>
                        <a:t>СТАТЬЯ 1 ПУНКТ 9</a:t>
                      </a:r>
                    </a:p>
                  </a:txBody>
                  <a:tcPr/>
                </a:tc>
                <a:tc hMerge="1">
                  <a:txBody>
                    <a:bodyPr/>
                    <a:lstStyle/>
                    <a:p>
                      <a:endParaRPr lang="ru-RU" dirty="0"/>
                    </a:p>
                  </a:txBody>
                  <a:tcPr/>
                </a:tc>
                <a:extLst>
                  <a:ext uri="{0D108BD9-81ED-4DB2-BD59-A6C34878D82A}">
                    <a16:rowId xmlns:a16="http://schemas.microsoft.com/office/drawing/2014/main" val="1741459232"/>
                  </a:ext>
                </a:extLst>
              </a:tr>
              <a:tr h="370840">
                <a:tc>
                  <a:txBody>
                    <a:bodyPr/>
                    <a:lstStyle/>
                    <a:p>
                      <a:pPr algn="ctr"/>
                      <a:r>
                        <a:rPr lang="ru-RU" sz="1800" b="1" i="0" u="none" strike="noStrike" kern="1200" baseline="0" dirty="0" smtClean="0">
                          <a:solidFill>
                            <a:srgbClr val="3636A8"/>
                          </a:solidFill>
                          <a:latin typeface="Arial Narrow" panose="020B0606020202030204" pitchFamily="34" charset="0"/>
                          <a:ea typeface="+mn-ea"/>
                          <a:cs typeface="+mn-cs"/>
                        </a:rPr>
                        <a:t>ДО</a:t>
                      </a:r>
                    </a:p>
                    <a:p>
                      <a:r>
                        <a:rPr lang="ru-RU" sz="1800" b="0" i="0" u="none" strike="noStrike" kern="1200" baseline="0" dirty="0" smtClean="0">
                          <a:solidFill>
                            <a:srgbClr val="3636A8"/>
                          </a:solidFill>
                          <a:latin typeface="Arial Narrow" panose="020B0606020202030204" pitchFamily="34" charset="0"/>
                          <a:ea typeface="+mn-ea"/>
                          <a:cs typeface="+mn-cs"/>
                        </a:rPr>
                        <a:t>образовательная </a:t>
                      </a:r>
                      <a:r>
                        <a:rPr lang="ru-RU" sz="1800" b="0" i="0" u="none" strike="noStrike" kern="1200" baseline="0" dirty="0">
                          <a:solidFill>
                            <a:srgbClr val="3636A8"/>
                          </a:solidFill>
                          <a:latin typeface="Arial Narrow" panose="020B0606020202030204" pitchFamily="34" charset="0"/>
                          <a:ea typeface="+mn-ea"/>
                          <a:cs typeface="+mn-cs"/>
                        </a:rPr>
                        <a:t>программа - комплекс основных характеристик образования (объем, содержание, планируемые результаты), организационно-педагогических условий и в случаях, предусмотренных настоящим Федеральным законом, форм аттестации, который представлен в виде учебного плана, календарного учебного графика, рабочих программ учебных предметов, курсов, дисциплин (модулей), практики, иных компонентов, а также оценочных и методических материалов</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i="0" u="none" strike="noStrike" kern="1200" baseline="0" dirty="0" smtClean="0">
                          <a:solidFill>
                            <a:srgbClr val="3636A8"/>
                          </a:solidFill>
                          <a:latin typeface="Arial Narrow" panose="020B0606020202030204" pitchFamily="34" charset="0"/>
                          <a:ea typeface="+mn-ea"/>
                          <a:cs typeface="+mn-cs"/>
                        </a:rPr>
                        <a:t>СЕЙЧАС</a:t>
                      </a:r>
                      <a:r>
                        <a:rPr lang="ru-RU" sz="1800" b="0" i="0" u="none" strike="noStrike" kern="1200" baseline="0" dirty="0" smtClean="0">
                          <a:solidFill>
                            <a:srgbClr val="3636A8"/>
                          </a:solidFill>
                          <a:latin typeface="Arial Narrow" panose="020B0606020202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i="0" u="sng" strike="noStrike" kern="1200" baseline="0" dirty="0" smtClean="0">
                          <a:solidFill>
                            <a:srgbClr val="3636A8"/>
                          </a:solidFill>
                          <a:latin typeface="Arial Narrow" panose="020B0606020202030204" pitchFamily="34" charset="0"/>
                          <a:ea typeface="+mn-ea"/>
                          <a:cs typeface="+mn-cs"/>
                        </a:rPr>
                        <a:t>образовательная </a:t>
                      </a:r>
                      <a:r>
                        <a:rPr lang="ru-RU" sz="1800" b="0" i="0" u="sng" strike="noStrike" kern="1200" baseline="0" dirty="0">
                          <a:solidFill>
                            <a:srgbClr val="3636A8"/>
                          </a:solidFill>
                          <a:latin typeface="Arial Narrow" panose="020B0606020202030204" pitchFamily="34" charset="0"/>
                          <a:ea typeface="+mn-ea"/>
                          <a:cs typeface="+mn-cs"/>
                        </a:rPr>
                        <a:t>программа</a:t>
                      </a:r>
                      <a:r>
                        <a:rPr lang="ru-RU" sz="1800" b="0" i="0" u="none" strike="noStrike" kern="1200" baseline="0" dirty="0">
                          <a:solidFill>
                            <a:srgbClr val="3636A8"/>
                          </a:solidFill>
                          <a:latin typeface="Arial Narrow" panose="020B0606020202030204" pitchFamily="34" charset="0"/>
                          <a:ea typeface="+mn-ea"/>
                          <a:cs typeface="+mn-cs"/>
                        </a:rPr>
                        <a:t> - комплекс основных характеристик образования (объем, содержание, планируемые результаты) и организационно-педагогических условий, который представлен в виде учебного плана, календарного учебного графика, рабочих программ учебных предметов, курсов, дисциплин (модулей), иных компонентов, оценочных и методических материалов, </a:t>
                      </a:r>
                      <a:r>
                        <a:rPr lang="ru-RU" sz="1800" b="1" i="0" u="none" strike="noStrike" kern="1200" baseline="0" dirty="0">
                          <a:solidFill>
                            <a:srgbClr val="3636A8"/>
                          </a:solidFill>
                          <a:latin typeface="Arial Narrow" panose="020B0606020202030204" pitchFamily="34" charset="0"/>
                          <a:ea typeface="+mn-ea"/>
                          <a:cs typeface="+mn-cs"/>
                        </a:rPr>
                        <a:t>а также в предусмотренных настоящим Федеральным законом случаях в виде </a:t>
                      </a:r>
                      <a:r>
                        <a:rPr lang="ru-RU" sz="1800" b="1" i="0" u="none" strike="noStrike" kern="1200" baseline="0" dirty="0">
                          <a:solidFill>
                            <a:srgbClr val="006600"/>
                          </a:solidFill>
                          <a:latin typeface="Arial Narrow" panose="020B0606020202030204" pitchFamily="34" charset="0"/>
                          <a:ea typeface="+mn-ea"/>
                          <a:cs typeface="+mn-cs"/>
                        </a:rPr>
                        <a:t>рабочей программы воспитания, календарного плана воспитательной работы</a:t>
                      </a:r>
                      <a:r>
                        <a:rPr lang="ru-RU" sz="1800" b="1" i="0" u="none" strike="noStrike" kern="1200" baseline="0" dirty="0">
                          <a:solidFill>
                            <a:srgbClr val="3636A8"/>
                          </a:solidFill>
                          <a:latin typeface="Arial Narrow" panose="020B0606020202030204" pitchFamily="34" charset="0"/>
                          <a:ea typeface="+mn-ea"/>
                          <a:cs typeface="+mn-cs"/>
                        </a:rPr>
                        <a:t>, форм аттестации</a:t>
                      </a:r>
                    </a:p>
                  </a:txBody>
                  <a:tcPr/>
                </a:tc>
                <a:extLst>
                  <a:ext uri="{0D108BD9-81ED-4DB2-BD59-A6C34878D82A}">
                    <a16:rowId xmlns:a16="http://schemas.microsoft.com/office/drawing/2014/main" val="1135349361"/>
                  </a:ext>
                </a:extLst>
              </a:tr>
            </a:tbl>
          </a:graphicData>
        </a:graphic>
      </p:graphicFrame>
    </p:spTree>
    <p:extLst>
      <p:ext uri="{BB962C8B-B14F-4D97-AF65-F5344CB8AC3E}">
        <p14:creationId xmlns:p14="http://schemas.microsoft.com/office/powerpoint/2010/main" val="4267854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7A59EB-C0C5-4E8A-8362-D4BF2E38B26B}"/>
              </a:ext>
            </a:extLst>
          </p:cNvPr>
          <p:cNvSpPr>
            <a:spLocks noGrp="1"/>
          </p:cNvSpPr>
          <p:nvPr>
            <p:ph type="title"/>
          </p:nvPr>
        </p:nvSpPr>
        <p:spPr>
          <a:xfrm>
            <a:off x="1187624" y="274638"/>
            <a:ext cx="7499176" cy="1143000"/>
          </a:xfrm>
        </p:spPr>
        <p:txBody>
          <a:bodyPr/>
          <a:lstStyle/>
          <a:p>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Федеральный закон от 31.07.2020 N 304-ФЗ</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«О внесении изменений в Федеральный закон «Об образовании в РФ»</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по вопросам воспитания обучающихся»</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endPar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5" name="Таблица 5">
            <a:extLst>
              <a:ext uri="{FF2B5EF4-FFF2-40B4-BE49-F238E27FC236}">
                <a16:creationId xmlns:a16="http://schemas.microsoft.com/office/drawing/2014/main" id="{2BC14102-6136-4E0F-8C8A-39D4E5B97643}"/>
              </a:ext>
            </a:extLst>
          </p:cNvPr>
          <p:cNvGraphicFramePr>
            <a:graphicFrameLocks noGrp="1"/>
          </p:cNvGraphicFramePr>
          <p:nvPr>
            <p:ph idx="1"/>
            <p:extLst>
              <p:ext uri="{D42A27DB-BD31-4B8C-83A1-F6EECF244321}">
                <p14:modId xmlns:p14="http://schemas.microsoft.com/office/powerpoint/2010/main" val="3747801352"/>
              </p:ext>
            </p:extLst>
          </p:nvPr>
        </p:nvGraphicFramePr>
        <p:xfrm>
          <a:off x="323528" y="1844824"/>
          <a:ext cx="8640960" cy="5125720"/>
        </p:xfrm>
        <a:graphic>
          <a:graphicData uri="http://schemas.openxmlformats.org/drawingml/2006/table">
            <a:tbl>
              <a:tblPr firstRow="1" bandRow="1">
                <a:tableStyleId>{5C22544A-7EE6-4342-B048-85BDC9FD1C3A}</a:tableStyleId>
              </a:tblPr>
              <a:tblGrid>
                <a:gridCol w="3937103">
                  <a:extLst>
                    <a:ext uri="{9D8B030D-6E8A-4147-A177-3AD203B41FA5}">
                      <a16:colId xmlns:a16="http://schemas.microsoft.com/office/drawing/2014/main" val="1567801609"/>
                    </a:ext>
                  </a:extLst>
                </a:gridCol>
                <a:gridCol w="4703857">
                  <a:extLst>
                    <a:ext uri="{9D8B030D-6E8A-4147-A177-3AD203B41FA5}">
                      <a16:colId xmlns:a16="http://schemas.microsoft.com/office/drawing/2014/main" val="845129931"/>
                    </a:ext>
                  </a:extLst>
                </a:gridCol>
              </a:tblGrid>
              <a:tr h="370840">
                <a:tc gridSpan="2">
                  <a:txBody>
                    <a:bodyPr/>
                    <a:lstStyle/>
                    <a:p>
                      <a:pPr algn="ctr"/>
                      <a:r>
                        <a:rPr lang="ru-RU" dirty="0">
                          <a:solidFill>
                            <a:srgbClr val="7030A0"/>
                          </a:solidFill>
                          <a:latin typeface="Arial Narrow" panose="020B0606020202030204" pitchFamily="34" charset="0"/>
                        </a:rPr>
                        <a:t>СТАТЬЯ 1 ПУНКТ 10</a:t>
                      </a:r>
                    </a:p>
                  </a:txBody>
                  <a:tcPr/>
                </a:tc>
                <a:tc hMerge="1">
                  <a:txBody>
                    <a:bodyPr/>
                    <a:lstStyle/>
                    <a:p>
                      <a:endParaRPr lang="ru-RU" dirty="0"/>
                    </a:p>
                  </a:txBody>
                  <a:tcPr/>
                </a:tc>
                <a:extLst>
                  <a:ext uri="{0D108BD9-81ED-4DB2-BD59-A6C34878D82A}">
                    <a16:rowId xmlns:a16="http://schemas.microsoft.com/office/drawing/2014/main" val="1741459232"/>
                  </a:ext>
                </a:extLst>
              </a:tr>
              <a:tr h="370840">
                <a:tc>
                  <a:txBody>
                    <a:bodyPr/>
                    <a:lstStyle/>
                    <a:p>
                      <a:pPr algn="ctr"/>
                      <a:r>
                        <a:rPr lang="ru-RU" sz="1700" b="1" i="0" u="none" strike="noStrike" kern="1200" baseline="0" dirty="0" smtClean="0">
                          <a:solidFill>
                            <a:srgbClr val="3636A8"/>
                          </a:solidFill>
                          <a:latin typeface="Arial Narrow" panose="020B0606020202030204" pitchFamily="34" charset="0"/>
                          <a:ea typeface="+mn-ea"/>
                          <a:cs typeface="+mn-cs"/>
                        </a:rPr>
                        <a:t>ДО</a:t>
                      </a:r>
                    </a:p>
                    <a:p>
                      <a:r>
                        <a:rPr lang="ru-RU" sz="1700" b="0" i="0" u="none" strike="noStrike" kern="1200" baseline="0" dirty="0" smtClean="0">
                          <a:solidFill>
                            <a:srgbClr val="3636A8"/>
                          </a:solidFill>
                          <a:latin typeface="Arial Narrow" panose="020B0606020202030204" pitchFamily="34" charset="0"/>
                          <a:ea typeface="+mn-ea"/>
                          <a:cs typeface="+mn-cs"/>
                        </a:rPr>
                        <a:t>примерная </a:t>
                      </a:r>
                      <a:r>
                        <a:rPr lang="ru-RU" sz="1700" b="0" i="0" u="none" strike="noStrike" kern="1200" baseline="0" dirty="0">
                          <a:solidFill>
                            <a:srgbClr val="3636A8"/>
                          </a:solidFill>
                          <a:latin typeface="Arial Narrow" panose="020B0606020202030204" pitchFamily="34" charset="0"/>
                          <a:ea typeface="+mn-ea"/>
                          <a:cs typeface="+mn-cs"/>
                        </a:rPr>
                        <a:t>основная образовательная программа - учебно-методическая документация (примерный учебный план, примерный календарный учебный график, примерные рабочие программы учебных предметов, курсов, дисциплин (модулей), практики, иных компонентов), определяющая рекомендуемые объем и содержание образования определенного уровня и (или) определенной направленности, планируемые результаты освоения образовательной программы, примерные условия образовательной деятельности, включая примерные расчеты нормативных затрат оказания государственных услуг по реализации образовательной программы;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700" b="0" i="0" u="none" strike="noStrike" kern="1200" baseline="0" dirty="0">
                          <a:solidFill>
                            <a:srgbClr val="3636A8"/>
                          </a:solidFill>
                          <a:latin typeface="Arial Narrow" panose="020B0606020202030204" pitchFamily="34" charset="0"/>
                          <a:ea typeface="+mn-ea"/>
                          <a:cs typeface="+mn-cs"/>
                        </a:rPr>
                        <a:t> </a:t>
                      </a:r>
                      <a:r>
                        <a:rPr lang="ru-RU" sz="1700" b="1" i="0" u="none" strike="noStrike" kern="1200" baseline="0" dirty="0" smtClean="0">
                          <a:solidFill>
                            <a:srgbClr val="3636A8"/>
                          </a:solidFill>
                          <a:latin typeface="Arial Narrow" panose="020B0606020202030204" pitchFamily="34" charset="0"/>
                          <a:ea typeface="+mn-ea"/>
                          <a:cs typeface="+mn-cs"/>
                        </a:rPr>
                        <a:t>СЕЙЧАС</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700" b="0" i="0" u="none" strike="noStrike" kern="1200" baseline="0" dirty="0" smtClean="0">
                          <a:solidFill>
                            <a:srgbClr val="3636A8"/>
                          </a:solidFill>
                          <a:latin typeface="Arial Narrow" panose="020B0606020202030204" pitchFamily="34" charset="0"/>
                          <a:ea typeface="+mn-ea"/>
                          <a:cs typeface="+mn-cs"/>
                        </a:rPr>
                        <a:t>примерная </a:t>
                      </a:r>
                      <a:r>
                        <a:rPr lang="ru-RU" sz="1700" b="0" i="0" u="none" strike="noStrike" kern="1200" baseline="0" dirty="0">
                          <a:solidFill>
                            <a:srgbClr val="3636A8"/>
                          </a:solidFill>
                          <a:latin typeface="Arial Narrow" panose="020B0606020202030204" pitchFamily="34" charset="0"/>
                          <a:ea typeface="+mn-ea"/>
                          <a:cs typeface="+mn-cs"/>
                        </a:rPr>
                        <a:t>основная образовательная программа - учебно-методическая документация (примерный учебный план, примерный календарный учебный график, примерные рабочие программы учебных предметов, курсов, дисциплин (модулей), иных компонентов, </a:t>
                      </a:r>
                      <a:r>
                        <a:rPr lang="ru-RU" sz="1700" b="1" i="0" u="none" strike="noStrike" kern="1200" baseline="0" dirty="0">
                          <a:solidFill>
                            <a:srgbClr val="006600"/>
                          </a:solidFill>
                          <a:latin typeface="Arial Narrow" panose="020B0606020202030204" pitchFamily="34" charset="0"/>
                          <a:ea typeface="+mn-ea"/>
                          <a:cs typeface="+mn-cs"/>
                        </a:rPr>
                        <a:t>а также в предусмотренных настоящим Федеральным законом случаях примерная рабочая программа воспитания, примерный календарный план воспитательной работы)</a:t>
                      </a:r>
                      <a:r>
                        <a:rPr lang="ru-RU" sz="1700" b="1" i="0" u="none" strike="noStrike" kern="1200" baseline="0" dirty="0">
                          <a:solidFill>
                            <a:srgbClr val="3636A8"/>
                          </a:solidFill>
                          <a:latin typeface="Arial Narrow" panose="020B0606020202030204" pitchFamily="34" charset="0"/>
                          <a:ea typeface="+mn-ea"/>
                          <a:cs typeface="+mn-cs"/>
                        </a:rPr>
                        <a:t>,</a:t>
                      </a:r>
                      <a:r>
                        <a:rPr lang="ru-RU" sz="1700" b="0" i="0" u="none" strike="noStrike" kern="1200" baseline="0" dirty="0">
                          <a:solidFill>
                            <a:srgbClr val="3636A8"/>
                          </a:solidFill>
                          <a:latin typeface="Arial Narrow" panose="020B0606020202030204" pitchFamily="34" charset="0"/>
                          <a:ea typeface="+mn-ea"/>
                          <a:cs typeface="+mn-cs"/>
                        </a:rPr>
                        <a:t> определяющая рекомендуемые объем и содержание образования определенного уровня и (или) определенной направленности, планируемые результаты освоения образовательной программы, примерные условия образовательной деятельности, включая примерные расчеты нормативных затрат оказания государственных услуг по реализации образовательной программы;</a:t>
                      </a:r>
                    </a:p>
                  </a:txBody>
                  <a:tcPr/>
                </a:tc>
                <a:extLst>
                  <a:ext uri="{0D108BD9-81ED-4DB2-BD59-A6C34878D82A}">
                    <a16:rowId xmlns:a16="http://schemas.microsoft.com/office/drawing/2014/main" val="1135349361"/>
                  </a:ext>
                </a:extLst>
              </a:tr>
            </a:tbl>
          </a:graphicData>
        </a:graphic>
      </p:graphicFrame>
    </p:spTree>
    <p:extLst>
      <p:ext uri="{BB962C8B-B14F-4D97-AF65-F5344CB8AC3E}">
        <p14:creationId xmlns:p14="http://schemas.microsoft.com/office/powerpoint/2010/main" val="4184718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7A59EB-C0C5-4E8A-8362-D4BF2E38B26B}"/>
              </a:ext>
            </a:extLst>
          </p:cNvPr>
          <p:cNvSpPr>
            <a:spLocks noGrp="1"/>
          </p:cNvSpPr>
          <p:nvPr>
            <p:ph type="title"/>
          </p:nvPr>
        </p:nvSpPr>
        <p:spPr>
          <a:xfrm>
            <a:off x="1187624" y="274638"/>
            <a:ext cx="7499176" cy="1143000"/>
          </a:xfrm>
        </p:spPr>
        <p:txBody>
          <a:bodyPr/>
          <a:lstStyle/>
          <a:p>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Федеральный закон от 31.07.2020 N 304-ФЗ</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«О внесении изменений в Федеральный закон «Об образовании в РФ»</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по вопросам воспитания обучающихся»</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endPar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5" name="Таблица 5">
            <a:extLst>
              <a:ext uri="{FF2B5EF4-FFF2-40B4-BE49-F238E27FC236}">
                <a16:creationId xmlns:a16="http://schemas.microsoft.com/office/drawing/2014/main" id="{2BC14102-6136-4E0F-8C8A-39D4E5B97643}"/>
              </a:ext>
            </a:extLst>
          </p:cNvPr>
          <p:cNvGraphicFramePr>
            <a:graphicFrameLocks noGrp="1"/>
          </p:cNvGraphicFramePr>
          <p:nvPr>
            <p:ph idx="1"/>
            <p:extLst>
              <p:ext uri="{D42A27DB-BD31-4B8C-83A1-F6EECF244321}">
                <p14:modId xmlns:p14="http://schemas.microsoft.com/office/powerpoint/2010/main" val="165451040"/>
              </p:ext>
            </p:extLst>
          </p:nvPr>
        </p:nvGraphicFramePr>
        <p:xfrm>
          <a:off x="683568" y="2348880"/>
          <a:ext cx="7848872" cy="3997960"/>
        </p:xfrm>
        <a:graphic>
          <a:graphicData uri="http://schemas.openxmlformats.org/drawingml/2006/table">
            <a:tbl>
              <a:tblPr firstRow="1" bandRow="1">
                <a:tableStyleId>{5C22544A-7EE6-4342-B048-85BDC9FD1C3A}</a:tableStyleId>
              </a:tblPr>
              <a:tblGrid>
                <a:gridCol w="3510583">
                  <a:extLst>
                    <a:ext uri="{9D8B030D-6E8A-4147-A177-3AD203B41FA5}">
                      <a16:colId xmlns:a16="http://schemas.microsoft.com/office/drawing/2014/main" val="1567801609"/>
                    </a:ext>
                  </a:extLst>
                </a:gridCol>
                <a:gridCol w="4338289">
                  <a:extLst>
                    <a:ext uri="{9D8B030D-6E8A-4147-A177-3AD203B41FA5}">
                      <a16:colId xmlns:a16="http://schemas.microsoft.com/office/drawing/2014/main" val="845129931"/>
                    </a:ext>
                  </a:extLst>
                </a:gridCol>
              </a:tblGrid>
              <a:tr h="370840">
                <a:tc gridSpan="2">
                  <a:txBody>
                    <a:bodyPr/>
                    <a:lstStyle/>
                    <a:p>
                      <a:pPr algn="ctr"/>
                      <a:r>
                        <a:rPr lang="ru-RU" dirty="0">
                          <a:solidFill>
                            <a:srgbClr val="7030A0"/>
                          </a:solidFill>
                          <a:latin typeface="Arial Narrow" panose="020B0606020202030204" pitchFamily="34" charset="0"/>
                        </a:rPr>
                        <a:t>СТАТЬЯ 12</a:t>
                      </a:r>
                    </a:p>
                  </a:txBody>
                  <a:tcPr/>
                </a:tc>
                <a:tc hMerge="1">
                  <a:txBody>
                    <a:bodyPr/>
                    <a:lstStyle/>
                    <a:p>
                      <a:endParaRPr lang="ru-RU" dirty="0"/>
                    </a:p>
                  </a:txBody>
                  <a:tcPr/>
                </a:tc>
                <a:extLst>
                  <a:ext uri="{0D108BD9-81ED-4DB2-BD59-A6C34878D82A}">
                    <a16:rowId xmlns:a16="http://schemas.microsoft.com/office/drawing/2014/main" val="1741459232"/>
                  </a:ext>
                </a:extLst>
              </a:tr>
              <a:tr h="370840">
                <a:tc>
                  <a:txBody>
                    <a:bodyPr/>
                    <a:lstStyle/>
                    <a:p>
                      <a:pPr algn="ctr"/>
                      <a:r>
                        <a:rPr lang="ru-RU" sz="1700" b="1" i="0" u="none" strike="noStrike" kern="1200" baseline="0" dirty="0" smtClean="0">
                          <a:solidFill>
                            <a:srgbClr val="3636A8"/>
                          </a:solidFill>
                          <a:latin typeface="Arial Narrow" panose="020B0606020202030204" pitchFamily="34" charset="0"/>
                          <a:ea typeface="+mn-ea"/>
                          <a:cs typeface="+mn-cs"/>
                        </a:rPr>
                        <a:t>ДО</a:t>
                      </a:r>
                      <a:endParaRPr lang="ru-RU" sz="1700" b="1" i="0" u="none" strike="noStrike" kern="1200" baseline="0" dirty="0">
                        <a:solidFill>
                          <a:srgbClr val="3636A8"/>
                        </a:solidFill>
                        <a:latin typeface="Arial Narrow" panose="020B060602020203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700" b="1" i="0" u="none" strike="noStrike" kern="1200" baseline="0" dirty="0" smtClean="0">
                          <a:solidFill>
                            <a:srgbClr val="3636A8"/>
                          </a:solidFill>
                          <a:latin typeface="Arial Narrow" panose="020B0606020202030204" pitchFamily="34" charset="0"/>
                          <a:ea typeface="+mn-ea"/>
                          <a:cs typeface="+mn-cs"/>
                        </a:rPr>
                        <a:t>СЕЙЧАС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i="0" u="none" strike="noStrike" kern="1200" baseline="0" dirty="0" smtClean="0">
                          <a:solidFill>
                            <a:srgbClr val="3636A8"/>
                          </a:solidFill>
                          <a:latin typeface="Arial Narrow" panose="020B0606020202030204" pitchFamily="34" charset="0"/>
                          <a:ea typeface="+mn-ea"/>
                          <a:cs typeface="+mn-cs"/>
                        </a:rPr>
                        <a:t>9.1</a:t>
                      </a:r>
                      <a:r>
                        <a:rPr lang="ru-RU" sz="1800" b="1" i="0" u="none" strike="noStrike" kern="1200" baseline="0" dirty="0">
                          <a:solidFill>
                            <a:srgbClr val="3636A8"/>
                          </a:solidFill>
                          <a:latin typeface="Arial Narrow" panose="020B0606020202030204" pitchFamily="34" charset="0"/>
                          <a:ea typeface="+mn-ea"/>
                          <a:cs typeface="+mn-cs"/>
                        </a:rPr>
                        <a:t>. Примерные основные общеобразовательные программы, примерные образовательные программы среднего профессионального образования, примерные образовательные программы высшего образования (программы бакалавриата и программы специалитета) включают в себя примерную рабочую программу воспитания и примерный календарный план воспитательной работы.</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700" b="0" i="0" u="none" strike="noStrike" kern="1200" baseline="0" dirty="0">
                        <a:solidFill>
                          <a:srgbClr val="3636A8"/>
                        </a:solidFill>
                        <a:latin typeface="Arial Narrow" panose="020B0606020202030204" pitchFamily="34" charset="0"/>
                        <a:ea typeface="+mn-ea"/>
                        <a:cs typeface="+mn-cs"/>
                      </a:endParaRPr>
                    </a:p>
                  </a:txBody>
                  <a:tcPr/>
                </a:tc>
                <a:extLst>
                  <a:ext uri="{0D108BD9-81ED-4DB2-BD59-A6C34878D82A}">
                    <a16:rowId xmlns:a16="http://schemas.microsoft.com/office/drawing/2014/main" val="1135349361"/>
                  </a:ext>
                </a:extLst>
              </a:tr>
            </a:tbl>
          </a:graphicData>
        </a:graphic>
      </p:graphicFrame>
    </p:spTree>
    <p:extLst>
      <p:ext uri="{BB962C8B-B14F-4D97-AF65-F5344CB8AC3E}">
        <p14:creationId xmlns:p14="http://schemas.microsoft.com/office/powerpoint/2010/main" val="1786284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7A59EB-C0C5-4E8A-8362-D4BF2E38B26B}"/>
              </a:ext>
            </a:extLst>
          </p:cNvPr>
          <p:cNvSpPr>
            <a:spLocks noGrp="1"/>
          </p:cNvSpPr>
          <p:nvPr>
            <p:ph type="title"/>
          </p:nvPr>
        </p:nvSpPr>
        <p:spPr>
          <a:xfrm>
            <a:off x="1187624" y="274638"/>
            <a:ext cx="7499176" cy="1143000"/>
          </a:xfrm>
        </p:spPr>
        <p:txBody>
          <a:bodyPr/>
          <a:lstStyle/>
          <a:p>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Федеральный закон от 31.07.2020 N 304-ФЗ</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«О внесении изменений в Федеральный закон «Об образовании в РФ»</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по вопросам воспитания обучающихся»</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endParaRPr lang="ru-RU" sz="24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5" name="Таблица 5">
            <a:extLst>
              <a:ext uri="{FF2B5EF4-FFF2-40B4-BE49-F238E27FC236}">
                <a16:creationId xmlns:a16="http://schemas.microsoft.com/office/drawing/2014/main" id="{2BC14102-6136-4E0F-8C8A-39D4E5B97643}"/>
              </a:ext>
            </a:extLst>
          </p:cNvPr>
          <p:cNvGraphicFramePr>
            <a:graphicFrameLocks noGrp="1"/>
          </p:cNvGraphicFramePr>
          <p:nvPr>
            <p:ph idx="1"/>
            <p:extLst>
              <p:ext uri="{D42A27DB-BD31-4B8C-83A1-F6EECF244321}">
                <p14:modId xmlns:p14="http://schemas.microsoft.com/office/powerpoint/2010/main" val="3921345218"/>
              </p:ext>
            </p:extLst>
          </p:nvPr>
        </p:nvGraphicFramePr>
        <p:xfrm>
          <a:off x="251520" y="1772816"/>
          <a:ext cx="8712968" cy="4679568"/>
        </p:xfrm>
        <a:graphic>
          <a:graphicData uri="http://schemas.openxmlformats.org/drawingml/2006/table">
            <a:tbl>
              <a:tblPr firstRow="1" bandRow="1">
                <a:tableStyleId>{5C22544A-7EE6-4342-B048-85BDC9FD1C3A}</a:tableStyleId>
              </a:tblPr>
              <a:tblGrid>
                <a:gridCol w="8712968">
                  <a:extLst>
                    <a:ext uri="{9D8B030D-6E8A-4147-A177-3AD203B41FA5}">
                      <a16:colId xmlns:a16="http://schemas.microsoft.com/office/drawing/2014/main" val="845129931"/>
                    </a:ext>
                  </a:extLst>
                </a:gridCol>
              </a:tblGrid>
              <a:tr h="442848">
                <a:tc>
                  <a:txBody>
                    <a:bodyPr/>
                    <a:lstStyle/>
                    <a:p>
                      <a:pPr algn="ctr"/>
                      <a:r>
                        <a:rPr lang="ru-RU" dirty="0">
                          <a:solidFill>
                            <a:srgbClr val="7030A0"/>
                          </a:solidFill>
                        </a:rPr>
                        <a:t>СТАТЬЯ 12.1</a:t>
                      </a:r>
                    </a:p>
                  </a:txBody>
                  <a:tcPr/>
                </a:tc>
                <a:extLst>
                  <a:ext uri="{0D108BD9-81ED-4DB2-BD59-A6C34878D82A}">
                    <a16:rowId xmlns:a16="http://schemas.microsoft.com/office/drawing/2014/main" val="1741459232"/>
                  </a:ext>
                </a:extLst>
              </a:tr>
              <a:tr h="370840">
                <a:tc>
                  <a:txBody>
                    <a:bodyPr/>
                    <a:lstStyle/>
                    <a:p>
                      <a:r>
                        <a:rPr lang="ru-RU" sz="1700" b="0" i="0" u="none" strike="noStrike" kern="1200" baseline="0" dirty="0">
                          <a:solidFill>
                            <a:srgbClr val="3636A8"/>
                          </a:solidFill>
                          <a:latin typeface="Arial Narrow" panose="020B0606020202030204" pitchFamily="34" charset="0"/>
                          <a:ea typeface="+mn-ea"/>
                          <a:cs typeface="+mn-cs"/>
                        </a:rPr>
                        <a:t>1. Воспитание обучающихся при освоении ими основных образовательных программ в организациях, осуществляющих образовательную деятельность, осуществляется на основе </a:t>
                      </a:r>
                      <a:r>
                        <a:rPr lang="ru-RU" sz="1700" b="0" i="0" u="none" strike="noStrike" kern="1200" baseline="0" dirty="0">
                          <a:solidFill>
                            <a:srgbClr val="006600"/>
                          </a:solidFill>
                          <a:latin typeface="Arial Narrow" panose="020B0606020202030204" pitchFamily="34" charset="0"/>
                          <a:ea typeface="+mn-ea"/>
                          <a:cs typeface="+mn-cs"/>
                        </a:rPr>
                        <a:t>включаемых в образовательную программу рабочей программы воспитания и календарного плана воспитательной работы, разрабатываемых и утверждаемых такими организациями самостоятельно</a:t>
                      </a:r>
                      <a:r>
                        <a:rPr lang="ru-RU" sz="1700" b="0" i="0" u="none" strike="noStrike" kern="1200" baseline="0" dirty="0">
                          <a:solidFill>
                            <a:srgbClr val="3636A8"/>
                          </a:solidFill>
                          <a:latin typeface="Arial Narrow" panose="020B0606020202030204" pitchFamily="34" charset="0"/>
                          <a:ea typeface="+mn-ea"/>
                          <a:cs typeface="+mn-cs"/>
                        </a:rPr>
                        <a:t>, если иное не установлено настоящим Федеральным законом.</a:t>
                      </a:r>
                    </a:p>
                    <a:p>
                      <a:r>
                        <a:rPr lang="ru-RU" sz="1700" b="0" i="0" u="none" strike="noStrike" kern="1200" baseline="0" dirty="0">
                          <a:solidFill>
                            <a:srgbClr val="3636A8"/>
                          </a:solidFill>
                          <a:latin typeface="Arial Narrow" panose="020B0606020202030204" pitchFamily="34" charset="0"/>
                          <a:ea typeface="+mn-ea"/>
                          <a:cs typeface="+mn-cs"/>
                        </a:rPr>
                        <a:t>2. Воспитание обучающихся при освоении ими основных общеобразовательных программ, образовательных программ среднего профессионального образования, образовательных программ высшего образования (программ бакалавриата и программ специалитета) в организациях, осуществляющих образовательную деятельность, осуществляется на основе включаемых в такие образовательные программы рабочей программы воспитания и календарного плана воспитательной работы, разрабатываемых и утверждаемых с учетом включенных в примерные образовательные программы, указанные в части 9.1 статьи 12 настоящего Федерального закона, примерных рабочих программ воспитания и примерных календарных планов воспитательной работы.</a:t>
                      </a:r>
                    </a:p>
                    <a:p>
                      <a:r>
                        <a:rPr lang="ru-RU" sz="1700" b="0" i="0" u="none" strike="noStrike" kern="1200" baseline="0" dirty="0">
                          <a:solidFill>
                            <a:srgbClr val="3636A8"/>
                          </a:solidFill>
                          <a:latin typeface="Arial Narrow" panose="020B0606020202030204" pitchFamily="34" charset="0"/>
                          <a:ea typeface="+mn-ea"/>
                          <a:cs typeface="+mn-cs"/>
                        </a:rPr>
                        <a:t>3. В разработке рабочих программ воспитания и календарных планов воспитательной работы имеют право принимать участие указанные в части 6 статьи 26 настоящего Федерального закона советы обучающихся, советы родителей, </a:t>
                      </a:r>
                      <a:r>
                        <a:rPr lang="ru-RU" sz="1700" b="0" i="0" u="sng" strike="noStrike" kern="1200" baseline="0" dirty="0">
                          <a:solidFill>
                            <a:srgbClr val="3636A8"/>
                          </a:solidFill>
                          <a:latin typeface="Arial Narrow" panose="020B0606020202030204" pitchFamily="34" charset="0"/>
                          <a:ea typeface="+mn-ea"/>
                          <a:cs typeface="+mn-cs"/>
                        </a:rPr>
                        <a:t>представительные органы обучающихся</a:t>
                      </a:r>
                      <a:r>
                        <a:rPr lang="ru-RU" sz="1700" b="0" i="0" u="none" strike="noStrike" kern="1200" baseline="0" dirty="0">
                          <a:solidFill>
                            <a:srgbClr val="3636A8"/>
                          </a:solidFill>
                          <a:latin typeface="Arial Narrow" panose="020B0606020202030204" pitchFamily="34" charset="0"/>
                          <a:ea typeface="+mn-ea"/>
                          <a:cs typeface="+mn-cs"/>
                        </a:rPr>
                        <a:t> (при их наличии).</a:t>
                      </a:r>
                    </a:p>
                  </a:txBody>
                  <a:tcPr/>
                </a:tc>
                <a:extLst>
                  <a:ext uri="{0D108BD9-81ED-4DB2-BD59-A6C34878D82A}">
                    <a16:rowId xmlns:a16="http://schemas.microsoft.com/office/drawing/2014/main" val="1135349361"/>
                  </a:ext>
                </a:extLst>
              </a:tr>
            </a:tbl>
          </a:graphicData>
        </a:graphic>
      </p:graphicFrame>
    </p:spTree>
    <p:extLst>
      <p:ext uri="{BB962C8B-B14F-4D97-AF65-F5344CB8AC3E}">
        <p14:creationId xmlns:p14="http://schemas.microsoft.com/office/powerpoint/2010/main" val="431941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0981DD-B840-4C41-BDD0-46D290CD42FD}"/>
              </a:ext>
            </a:extLst>
          </p:cNvPr>
          <p:cNvSpPr>
            <a:spLocks noGrp="1"/>
          </p:cNvSpPr>
          <p:nvPr>
            <p:ph type="title"/>
          </p:nvPr>
        </p:nvSpPr>
        <p:spPr/>
        <p:txBody>
          <a:bodyPr/>
          <a:lstStyle/>
          <a:p>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Федеральный закон от 31.07.2020 N 304-ФЗ</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«О внесении изменений в Федеральный закон «Об образовании в РФ»</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t>по вопросам воспитания обучающихся»</a:t>
            </a:r>
            <a:br>
              <a:rPr lang="ru-RU" sz="2400" b="1" i="0" u="none" strike="noStrike" baseline="0" dirty="0">
                <a:solidFill>
                  <a:srgbClr val="FF0000"/>
                </a:solidFill>
                <a:effectLst>
                  <a:outerShdw blurRad="38100" dist="38100" dir="2700000" algn="tl">
                    <a:srgbClr val="000000">
                      <a:alpha val="43137"/>
                    </a:srgbClr>
                  </a:outerShdw>
                </a:effectLst>
                <a:latin typeface="Arial Narrow" panose="020B0606020202030204" pitchFamily="34" charset="0"/>
              </a:rPr>
            </a:br>
            <a:endParaRPr lang="ru-RU" sz="2400" dirty="0">
              <a:latin typeface="Arial Narrow" panose="020B0606020202030204" pitchFamily="34" charset="0"/>
            </a:endParaRPr>
          </a:p>
        </p:txBody>
      </p:sp>
      <p:sp>
        <p:nvSpPr>
          <p:cNvPr id="3" name="Объект 2">
            <a:extLst>
              <a:ext uri="{FF2B5EF4-FFF2-40B4-BE49-F238E27FC236}">
                <a16:creationId xmlns:a16="http://schemas.microsoft.com/office/drawing/2014/main" id="{BDE12A8B-1ACD-4678-A9EC-5E94255AB5AF}"/>
              </a:ext>
            </a:extLst>
          </p:cNvPr>
          <p:cNvSpPr>
            <a:spLocks noGrp="1"/>
          </p:cNvSpPr>
          <p:nvPr>
            <p:ph idx="1"/>
          </p:nvPr>
        </p:nvSpPr>
        <p:spPr>
          <a:xfrm>
            <a:off x="457200" y="2060848"/>
            <a:ext cx="8229600" cy="4065315"/>
          </a:xfrm>
        </p:spPr>
        <p:txBody>
          <a:bodyPr/>
          <a:lstStyle/>
          <a:p>
            <a:pPr indent="0" algn="ctr">
              <a:spcAft>
                <a:spcPts val="0"/>
              </a:spcAft>
              <a:buNone/>
            </a:pPr>
            <a:r>
              <a:rPr lang="ru-RU" sz="2000" b="1" dirty="0">
                <a:solidFill>
                  <a:srgbClr val="3636A8"/>
                </a:solidFill>
                <a:effectLst/>
                <a:latin typeface="Arial Narrow" panose="020B0606020202030204" pitchFamily="34" charset="0"/>
                <a:ea typeface="Times New Roman" panose="02020603050405020304" pitchFamily="18" charset="0"/>
              </a:rPr>
              <a:t>Статья 2</a:t>
            </a:r>
          </a:p>
          <a:p>
            <a:pPr indent="0" algn="just">
              <a:spcAft>
                <a:spcPts val="0"/>
              </a:spcAft>
              <a:buNone/>
            </a:pPr>
            <a:r>
              <a:rPr lang="ru-RU" sz="2000" dirty="0">
                <a:solidFill>
                  <a:srgbClr val="3636A8"/>
                </a:solidFill>
                <a:effectLst/>
                <a:latin typeface="Arial Narrow" panose="020B0606020202030204" pitchFamily="34" charset="0"/>
                <a:ea typeface="Times New Roman" panose="02020603050405020304" pitchFamily="18" charset="0"/>
              </a:rPr>
              <a:t>1. Настоящий Федеральный закон вступает в силу с 1 сентября 2020 года.</a:t>
            </a:r>
          </a:p>
          <a:p>
            <a:pPr indent="0" algn="just">
              <a:spcBef>
                <a:spcPts val="1100"/>
              </a:spcBef>
              <a:spcAft>
                <a:spcPts val="0"/>
              </a:spcAft>
              <a:buNone/>
            </a:pPr>
            <a:r>
              <a:rPr lang="ru-RU" sz="2000" dirty="0">
                <a:solidFill>
                  <a:srgbClr val="3636A8"/>
                </a:solidFill>
                <a:effectLst/>
                <a:latin typeface="Arial Narrow" panose="020B0606020202030204" pitchFamily="34" charset="0"/>
                <a:ea typeface="Times New Roman" panose="02020603050405020304" pitchFamily="18" charset="0"/>
              </a:rPr>
              <a:t>2. </a:t>
            </a:r>
            <a:r>
              <a:rPr lang="ru-RU" sz="2000" b="1" dirty="0">
                <a:solidFill>
                  <a:srgbClr val="3636A8"/>
                </a:solidFill>
                <a:effectLst/>
                <a:latin typeface="Arial Narrow" panose="020B0606020202030204" pitchFamily="34" charset="0"/>
                <a:ea typeface="Times New Roman" panose="02020603050405020304" pitchFamily="18" charset="0"/>
              </a:rPr>
              <a:t>Образовательные программы подлежат приведению в соответствие с положениями Федерального закона от 29 декабря 2012 года N 273-ФЗ "Об образовании в Российской Федерации" (в редакции настоящего Федерального закона) не позднее 1 сентября 2021 года.</a:t>
            </a:r>
          </a:p>
          <a:p>
            <a:pPr indent="0" algn="just">
              <a:spcBef>
                <a:spcPts val="1100"/>
              </a:spcBef>
              <a:spcAft>
                <a:spcPts val="0"/>
              </a:spcAft>
              <a:buNone/>
            </a:pPr>
            <a:r>
              <a:rPr lang="ru-RU" sz="2000" dirty="0">
                <a:solidFill>
                  <a:srgbClr val="3636A8"/>
                </a:solidFill>
                <a:effectLst/>
                <a:latin typeface="Arial Narrow" panose="020B0606020202030204" pitchFamily="34" charset="0"/>
                <a:ea typeface="Times New Roman" panose="02020603050405020304" pitchFamily="18" charset="0"/>
              </a:rPr>
              <a:t>3. Организации, осуществляющие образовательную деятельность, обязаны проинформировать обучающихся и (или) их родителей (законных представителей) об изменениях, внесенных в такие программы в соответствии с Федеральным законом от 29 декабря 2012 года N 273-ФЗ "Об образовании в Российской Федерации" (в редакции настоящего Федерального закона).</a:t>
            </a:r>
          </a:p>
          <a:p>
            <a:endParaRPr lang="ru-RU" dirty="0"/>
          </a:p>
        </p:txBody>
      </p:sp>
    </p:spTree>
    <p:extLst>
      <p:ext uri="{BB962C8B-B14F-4D97-AF65-F5344CB8AC3E}">
        <p14:creationId xmlns:p14="http://schemas.microsoft.com/office/powerpoint/2010/main" val="1711398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Специальное оформление">
  <a:themeElements>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11036</TotalTime>
  <Words>4144</Words>
  <Application>Microsoft Office PowerPoint</Application>
  <PresentationFormat>Экран (4:3)</PresentationFormat>
  <Paragraphs>250</Paragraphs>
  <Slides>40</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40</vt:i4>
      </vt:variant>
    </vt:vector>
  </HeadingPairs>
  <TitlesOfParts>
    <vt:vector size="48" baseType="lpstr">
      <vt:lpstr>Arial</vt:lpstr>
      <vt:lpstr>Arial Narrow</vt:lpstr>
      <vt:lpstr>Calibri</vt:lpstr>
      <vt:lpstr>Liberation Serif</vt:lpstr>
      <vt:lpstr>Times New Roman</vt:lpstr>
      <vt:lpstr>Wingdings</vt:lpstr>
      <vt:lpstr>Специальное оформление</vt:lpstr>
      <vt:lpstr>1_Специальное оформление</vt:lpstr>
      <vt:lpstr>АВГУСТОВСКОЕ СОВЕЩАНИЕ ПРЕДСЕДАТЕЛЕЙ  ПЕРВИЧНЫХ ПРОФСОЮЗНЫХ ОРГАНИЗАЦИЙ </vt:lpstr>
      <vt:lpstr>Презентация PowerPoint</vt:lpstr>
      <vt:lpstr>Цель: защита и представительство индивидуальных и коллективных прав и интересов членов Профсоюза</vt:lpstr>
      <vt:lpstr>Федеральный закон от 31.07.2020 N 304-ФЗ «О внесении изменений в Федеральный закон «Об образовании в РФ» по вопросам воспитания обучающихся» (с 01.09.2020) </vt:lpstr>
      <vt:lpstr>Федеральный закон от 31.07.2020 N 304-ФЗ «О внесении изменений в Федеральный закон «Об образовании в РФ» по вопросам воспитания обучающихся» </vt:lpstr>
      <vt:lpstr>Федеральный закон от 31.07.2020 N 304-ФЗ «О внесении изменений в Федеральный закон «Об образовании в РФ» по вопросам воспитания обучающихся» </vt:lpstr>
      <vt:lpstr>Федеральный закон от 31.07.2020 N 304-ФЗ «О внесении изменений в Федеральный закон «Об образовании в РФ» по вопросам воспитания обучающихся» </vt:lpstr>
      <vt:lpstr>Федеральный закон от 31.07.2020 N 304-ФЗ «О внесении изменений в Федеральный закон «Об образовании в РФ» по вопросам воспитания обучающихся» </vt:lpstr>
      <vt:lpstr>Федеральный закон от 31.07.2020 N 304-ФЗ «О внесении изменений в Федеральный закон «Об образовании в РФ» по вопросам воспитания обучающихся» </vt:lpstr>
      <vt:lpstr>Примерная программа воспитания, разработанная Институтом стратегии развития образования РАО</vt:lpstr>
      <vt:lpstr>Письмо Минпросвещения России от 28.05.2020 N ВБ-1159/08 «О направлении разъяснений» (классное руководство)</vt:lpstr>
      <vt:lpstr>Письмо Минпросвещения России от 28.05.2020 N ВБ-1159/08 «О направлении разъяснений» (классное руководство)</vt:lpstr>
      <vt:lpstr>Проект ППСО о выплатах за классное руководство</vt:lpstr>
      <vt:lpstr>ПРИМЕРНОЕ ПОЛОЖЕНИЕ О КЛАССНОМ РУКОВОДСТВЕ</vt:lpstr>
      <vt:lpstr>Презентация PowerPoint</vt:lpstr>
      <vt:lpstr>О внесении изменений в статью 16 Федерального закона «Об образовании в Российской Федерации»  по вопросу добровольности дистанционного обучения (предложения областной организации Профсоюза) </vt:lpstr>
      <vt:lpstr>О внесении изменений в статью 16 Федерального закона «Об образовании в Российской Федерации»  по вопросу добровольности дистанционного обучения (предложения областной организации Профсоюза) </vt:lpstr>
      <vt:lpstr>РТП – 2020 + мониторинг ПВТР</vt:lpstr>
      <vt:lpstr>Внесение дополнений в ПВТР о дистанционной работе</vt:lpstr>
      <vt:lpstr>Предложения по совершенствованию дистанционной формы обучения  (итоги анкетирования более 8000 педагогов)</vt:lpstr>
      <vt:lpstr>О внесении изменений в статьи 47 и 99 Федерального закона «Об образовании в РФ» (инициатива № 66Ф67252) </vt:lpstr>
      <vt:lpstr>Презентация PowerPoint</vt:lpstr>
      <vt:lpstr>Организационное укрепление районной организации Профсоюза</vt:lpstr>
      <vt:lpstr> Для членов президиума Верх-Исетской районной организации </vt:lpstr>
      <vt:lpstr>Развитие социального партнёрства  </vt:lpstr>
      <vt:lpstr>Для членов президиума Верх-Исетской районной организации </vt:lpstr>
      <vt:lpstr>Правовая защита членов Профсоюза </vt:lpstr>
      <vt:lpstr>Презентация PowerPoint</vt:lpstr>
      <vt:lpstr>Презентация PowerPoint</vt:lpstr>
      <vt:lpstr>Презентация PowerPoint</vt:lpstr>
      <vt:lpstr>Охрана труда </vt:lpstr>
      <vt:lpstr>Работа с профсоюзными активами </vt:lpstr>
      <vt:lpstr>Презентация PowerPoint</vt:lpstr>
      <vt:lpstr>Информационное обеспечение деятельности  районной организации Профсоюза </vt:lpstr>
      <vt:lpstr>Работа с молодёжью</vt:lpstr>
      <vt:lpstr>Презентация PowerPoint</vt:lpstr>
      <vt:lpstr>Организация досуга и оздоровление  членов Профсоюза и их семей </vt:lpstr>
      <vt:lpstr>Об организации работы первичных профсоюзных организаций</vt:lpstr>
      <vt:lpstr>Об обеспечении адаптации молодых педагогов в первый год работы</vt:lpstr>
      <vt:lpstr>Организация работы с молодыми педагогами</vt:lpstr>
    </vt:vector>
  </TitlesOfParts>
  <Company>MoBIL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Наталья Илхановна</cp:lastModifiedBy>
  <cp:revision>828</cp:revision>
  <dcterms:created xsi:type="dcterms:W3CDTF">2012-07-09T18:19:04Z</dcterms:created>
  <dcterms:modified xsi:type="dcterms:W3CDTF">2020-08-27T04:06:46Z</dcterms:modified>
</cp:coreProperties>
</file>